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901" r:id="rId2"/>
    <p:sldId id="983" r:id="rId3"/>
    <p:sldId id="1082" r:id="rId4"/>
    <p:sldId id="1083" r:id="rId5"/>
    <p:sldId id="1086" r:id="rId6"/>
    <p:sldId id="1062" r:id="rId7"/>
    <p:sldId id="985" r:id="rId8"/>
    <p:sldId id="1075" r:id="rId9"/>
    <p:sldId id="1089" r:id="rId10"/>
    <p:sldId id="1090" r:id="rId11"/>
    <p:sldId id="1084" r:id="rId12"/>
    <p:sldId id="1091" r:id="rId13"/>
    <p:sldId id="1092" r:id="rId14"/>
    <p:sldId id="1093" r:id="rId15"/>
    <p:sldId id="1094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493D"/>
    <a:srgbClr val="D82F22"/>
    <a:srgbClr val="007E39"/>
    <a:srgbClr val="FF9999"/>
    <a:srgbClr val="DFB9CA"/>
    <a:srgbClr val="FFD85B"/>
    <a:srgbClr val="FFE593"/>
    <a:srgbClr val="B88C00"/>
    <a:srgbClr val="FF99FF"/>
    <a:srgbClr val="B8E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4052" autoAdjust="0"/>
  </p:normalViewPr>
  <p:slideViewPr>
    <p:cSldViewPr snapToGrid="0">
      <p:cViewPr varScale="1">
        <p:scale>
          <a:sx n="69" d="100"/>
          <a:sy n="69" d="100"/>
        </p:scale>
        <p:origin x="1524" y="48"/>
      </p:cViewPr>
      <p:guideLst>
        <p:guide orient="horz" pos="1680"/>
        <p:guide pos="1152"/>
      </p:guideLst>
    </p:cSldViewPr>
  </p:slideViewPr>
  <p:outlineViewPr>
    <p:cViewPr>
      <p:scale>
        <a:sx n="33" d="100"/>
        <a:sy n="33" d="100"/>
      </p:scale>
      <p:origin x="0" y="4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1052441440653"/>
          <c:y val="0.19105863556648928"/>
          <c:w val="0.83467314695765138"/>
          <c:h val="0.729569576548817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 правильному напрямку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solidFill>
                <a:srgbClr val="00B050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 м.Київ</c:v>
                </c:pt>
                <c:pt idx="1">
                  <c:v>в Україні</c:v>
                </c:pt>
              </c:strCache>
            </c:strRef>
          </c:cat>
          <c:val>
            <c:numRef>
              <c:f>Лист1!$B$2:$B$3</c:f>
              <c:numCache>
                <c:formatCode>###0.0</c:formatCode>
                <c:ptCount val="2"/>
                <c:pt idx="0">
                  <c:v>23.319559521656512</c:v>
                </c:pt>
                <c:pt idx="1">
                  <c:v>17.759884643892686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53-476E-AA92-BA0FA341A2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 чомусь в правильному, а в чомусь в неправильному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2"/>
              <c:layout>
                <c:manualLayout>
                  <c:x val="-9.9282807355951432E-3"/>
                  <c:y val="-2.365253201286399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2C-4623-B9CF-00F9B52999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 м.Київ</c:v>
                </c:pt>
                <c:pt idx="1">
                  <c:v>в Україні</c:v>
                </c:pt>
              </c:strCache>
            </c:strRef>
          </c:cat>
          <c:val>
            <c:numRef>
              <c:f>Лист1!$C$2:$C$3</c:f>
              <c:numCache>
                <c:formatCode>###0.0</c:formatCode>
                <c:ptCount val="2"/>
                <c:pt idx="0">
                  <c:v>31.841720196683713</c:v>
                </c:pt>
                <c:pt idx="1">
                  <c:v>30.031760592523156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53-476E-AA92-BA0FA341A21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 неправильному напрямку</c:v>
                </c:pt>
              </c:strCache>
            </c:strRef>
          </c:tx>
          <c:spPr>
            <a:solidFill>
              <a:srgbClr val="FD734D"/>
            </a:solidFill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53-476E-AA92-BA0FA341A21E}"/>
                </c:ext>
              </c:extLst>
            </c:dLbl>
            <c:dLbl>
              <c:idx val="3"/>
              <c:layout>
                <c:manualLayout>
                  <c:x val="-9.928392414793414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53-476E-AA92-BA0FA341A21E}"/>
                </c:ext>
              </c:extLst>
            </c:dLbl>
            <c:dLbl>
              <c:idx val="5"/>
              <c:layout>
                <c:manualLayout>
                  <c:x val="-2.8366516387414694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53-476E-AA92-BA0FA341A21E}"/>
                </c:ext>
              </c:extLst>
            </c:dLbl>
            <c:dLbl>
              <c:idx val="6"/>
              <c:layout>
                <c:manualLayout>
                  <c:x val="-1.418325819370734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53-476E-AA92-BA0FA341A21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35-4FAA-8F73-AE5053C6372B}"/>
                </c:ext>
              </c:extLst>
            </c:dLbl>
            <c:dLbl>
              <c:idx val="8"/>
              <c:layout>
                <c:manualLayout>
                  <c:x val="-5.673303277483146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53-476E-AA92-BA0FA341A21E}"/>
                </c:ext>
              </c:extLst>
            </c:dLbl>
            <c:dLbl>
              <c:idx val="9"/>
              <c:layout>
                <c:manualLayout>
                  <c:x val="-2.8366516387414694E-3"/>
                  <c:y val="-8.447708965887598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53-476E-AA92-BA0FA341A21E}"/>
                </c:ext>
              </c:extLst>
            </c:dLbl>
            <c:dLbl>
              <c:idx val="10"/>
              <c:layout>
                <c:manualLayout>
                  <c:x val="-9.928280735595245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53-476E-AA92-BA0FA341A21E}"/>
                </c:ext>
              </c:extLst>
            </c:dLbl>
            <c:dLbl>
              <c:idx val="11"/>
              <c:layout>
                <c:manualLayout>
                  <c:x val="-8.5099549162245113E-3"/>
                  <c:y val="-2.45978115403810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953-476E-AA92-BA0FA341A21E}"/>
                </c:ext>
              </c:extLst>
            </c:dLbl>
            <c:dLbl>
              <c:idx val="12"/>
              <c:layout>
                <c:manualLayout>
                  <c:x val="-5.6733032774829387E-3"/>
                  <c:y val="-2.086687250458326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953-476E-AA92-BA0FA341A21E}"/>
                </c:ext>
              </c:extLst>
            </c:dLbl>
            <c:dLbl>
              <c:idx val="13"/>
              <c:layout>
                <c:manualLayout>
                  <c:x val="-1.4183258193707346E-2"/>
                  <c:y val="5.5149603276590965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953-476E-AA92-BA0FA341A21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953-476E-AA92-BA0FA341A21E}"/>
                </c:ext>
              </c:extLst>
            </c:dLbl>
            <c:dLbl>
              <c:idx val="15"/>
              <c:layout>
                <c:manualLayout>
                  <c:x val="-7.09162909685367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953-476E-AA92-BA0FA341A21E}"/>
                </c:ext>
              </c:extLst>
            </c:dLbl>
            <c:dLbl>
              <c:idx val="16"/>
              <c:layout>
                <c:manualLayout>
                  <c:x val="-1.7019909832448814E-2"/>
                  <c:y val="-2.27641238841546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953-476E-AA92-BA0FA341A21E}"/>
                </c:ext>
              </c:extLst>
            </c:dLbl>
            <c:dLbl>
              <c:idx val="17"/>
              <c:layout>
                <c:manualLayout>
                  <c:x val="2.8365399595431974E-3"/>
                  <c:y val="1.229621179884675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953-476E-AA92-BA0FA341A21E}"/>
                </c:ext>
              </c:extLst>
            </c:dLbl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953-476E-AA92-BA0FA341A21E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953-476E-AA92-BA0FA341A21E}"/>
                </c:ext>
              </c:extLst>
            </c:dLbl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953-476E-AA92-BA0FA341A21E}"/>
                </c:ext>
              </c:extLst>
            </c:dLbl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953-476E-AA92-BA0FA341A2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в м.Київ</c:v>
                </c:pt>
                <c:pt idx="1">
                  <c:v>в Україні</c:v>
                </c:pt>
              </c:strCache>
            </c:strRef>
          </c:cat>
          <c:val>
            <c:numRef>
              <c:f>Лист1!$D$2:$D$3</c:f>
              <c:numCache>
                <c:formatCode>###0.0</c:formatCode>
                <c:ptCount val="2"/>
                <c:pt idx="0">
                  <c:v>35.381146017966145</c:v>
                </c:pt>
                <c:pt idx="1">
                  <c:v>43.280744382961288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953-476E-AA92-BA0FA341A21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ВВ/ ВІДМОВА ВІД ВІДПОВІДІ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8366516387414694E-3"/>
                  <c:y val="-1.558339118901637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7953-476E-AA92-BA0FA341A21E}"/>
                </c:ext>
              </c:extLst>
            </c:dLbl>
            <c:dLbl>
              <c:idx val="1"/>
              <c:layout>
                <c:manualLayout>
                  <c:x val="9.755624694906390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7953-476E-AA92-BA0FA341A21E}"/>
                </c:ext>
              </c:extLst>
            </c:dLbl>
            <c:dLbl>
              <c:idx val="2"/>
              <c:layout>
                <c:manualLayout>
                  <c:x val="2.8366516387414694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953-476E-AA92-BA0FA341A21E}"/>
                </c:ext>
              </c:extLst>
            </c:dLbl>
            <c:dLbl>
              <c:idx val="3"/>
              <c:layout>
                <c:manualLayout>
                  <c:x val="5.673303277482938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953-476E-AA92-BA0FA341A21E}"/>
                </c:ext>
              </c:extLst>
            </c:dLbl>
            <c:dLbl>
              <c:idx val="4"/>
              <c:layout>
                <c:manualLayout>
                  <c:x val="1.2764597336741484E-2"/>
                  <c:y val="2.3993705688699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953-476E-AA92-BA0FA341A21E}"/>
                </c:ext>
              </c:extLst>
            </c:dLbl>
            <c:dLbl>
              <c:idx val="5"/>
              <c:layout>
                <c:manualLayout>
                  <c:x val="8.5099549162245113E-3"/>
                  <c:y val="8.672494885982489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953-476E-AA92-BA0FA341A21E}"/>
                </c:ext>
              </c:extLst>
            </c:dLbl>
            <c:dLbl>
              <c:idx val="6"/>
              <c:layout>
                <c:manualLayout>
                  <c:x val="1.7019909832448814E-2"/>
                  <c:y val="2.276412388415546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953-476E-AA92-BA0FA341A21E}"/>
                </c:ext>
              </c:extLst>
            </c:dLbl>
            <c:dLbl>
              <c:idx val="7"/>
              <c:layout>
                <c:manualLayout>
                  <c:x val="1.4183258193707347E-3"/>
                  <c:y val="-6.91184172644390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953-476E-AA92-BA0FA341A21E}"/>
                </c:ext>
              </c:extLst>
            </c:dLbl>
            <c:dLbl>
              <c:idx val="8"/>
              <c:layout>
                <c:manualLayout>
                  <c:x val="7.09162909685367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953-476E-AA92-BA0FA341A21E}"/>
                </c:ext>
              </c:extLst>
            </c:dLbl>
            <c:dLbl>
              <c:idx val="9"/>
              <c:layout>
                <c:manualLayout>
                  <c:x val="1.276493237433682E-2"/>
                  <c:y val="-1.833677065629148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953-476E-AA92-BA0FA341A21E}"/>
                </c:ext>
              </c:extLst>
            </c:dLbl>
            <c:dLbl>
              <c:idx val="10"/>
              <c:layout>
                <c:manualLayout>
                  <c:x val="7.091629096853673E-3"/>
                  <c:y val="-4.223854482943799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953-476E-AA92-BA0FA341A21E}"/>
                </c:ext>
              </c:extLst>
            </c:dLbl>
            <c:dLbl>
              <c:idx val="11"/>
              <c:layout>
                <c:manualLayout>
                  <c:x val="1.4183258193705265E-3"/>
                  <c:y val="-2.24879763887141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953-476E-AA92-BA0FA341A21E}"/>
                </c:ext>
              </c:extLst>
            </c:dLbl>
            <c:dLbl>
              <c:idx val="12"/>
              <c:layout>
                <c:manualLayout>
                  <c:x val="5.0034514456260074E-3"/>
                  <c:y val="2.30394724214789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953-476E-AA92-BA0FA341A21E}"/>
                </c:ext>
              </c:extLst>
            </c:dLbl>
            <c:dLbl>
              <c:idx val="13"/>
              <c:layout>
                <c:manualLayout>
                  <c:x val="2.8366516387414694E-3"/>
                  <c:y val="-2.6613311844338796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7953-476E-AA92-BA0FA341A21E}"/>
                </c:ext>
              </c:extLst>
            </c:dLbl>
            <c:dLbl>
              <c:idx val="14"/>
              <c:layout>
                <c:manualLayout>
                  <c:x val="-1.418325819370734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7953-476E-AA92-BA0FA341A21E}"/>
                </c:ext>
              </c:extLst>
            </c:dLbl>
            <c:dLbl>
              <c:idx val="15"/>
              <c:layout>
                <c:manualLayout>
                  <c:x val="7.091629096853464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7953-476E-AA92-BA0FA341A21E}"/>
                </c:ext>
              </c:extLst>
            </c:dLbl>
            <c:dLbl>
              <c:idx val="16"/>
              <c:layout>
                <c:manualLayout>
                  <c:x val="1.2764932374336612E-2"/>
                  <c:y val="-2.276412388415421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7953-476E-AA92-BA0FA341A21E}"/>
                </c:ext>
              </c:extLst>
            </c:dLbl>
            <c:dLbl>
              <c:idx val="17"/>
              <c:layout>
                <c:manualLayout>
                  <c:x val="1.276493237433661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7953-476E-AA92-BA0FA341A21E}"/>
                </c:ext>
              </c:extLst>
            </c:dLbl>
            <c:dLbl>
              <c:idx val="18"/>
              <c:layout>
                <c:manualLayout>
                  <c:x val="2.127488729056101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7953-476E-AA92-BA0FA341A21E}"/>
                </c:ext>
              </c:extLst>
            </c:dLbl>
            <c:dLbl>
              <c:idx val="19"/>
              <c:layout>
                <c:manualLayout>
                  <c:x val="1.2764932374336612E-2"/>
                  <c:y val="1.043343625229163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7953-476E-AA92-BA0FA341A21E}"/>
                </c:ext>
              </c:extLst>
            </c:dLbl>
            <c:dLbl>
              <c:idx val="21"/>
              <c:layout>
                <c:manualLayout>
                  <c:x val="8.5099549162244072E-3"/>
                  <c:y val="2.086687250458326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7953-476E-AA92-BA0FA341A21E}"/>
                </c:ext>
              </c:extLst>
            </c:dLbl>
            <c:dLbl>
              <c:idx val="22"/>
              <c:layout>
                <c:manualLayout>
                  <c:x val="8.5099549162244072E-3"/>
                  <c:y val="-1.7924506995397345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7953-476E-AA92-BA0FA341A2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 м.Київ</c:v>
                </c:pt>
                <c:pt idx="1">
                  <c:v>в Україні</c:v>
                </c:pt>
              </c:strCache>
            </c:strRef>
          </c:cat>
          <c:val>
            <c:numRef>
              <c:f>Лист1!$E$2:$E$3</c:f>
              <c:numCache>
                <c:formatCode>###0.0</c:formatCode>
                <c:ptCount val="2"/>
                <c:pt idx="0">
                  <c:v>9.4575742636936262</c:v>
                </c:pt>
                <c:pt idx="1">
                  <c:v>8.9276103806228821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7953-476E-AA92-BA0FA341A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92128"/>
        <c:axId val="9393664"/>
      </c:barChart>
      <c:catAx>
        <c:axId val="93921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uk-UA"/>
          </a:p>
        </c:txPr>
        <c:crossAx val="9393664"/>
        <c:crosses val="autoZero"/>
        <c:auto val="1"/>
        <c:lblAlgn val="ctr"/>
        <c:lblOffset val="100"/>
        <c:noMultiLvlLbl val="0"/>
      </c:catAx>
      <c:valAx>
        <c:axId val="93936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9392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391047863949791"/>
          <c:y val="9.6667925125744417E-3"/>
          <c:w val="0.85608952136050209"/>
          <c:h val="0.16851350610758609"/>
        </c:manualLayout>
      </c:layout>
      <c:overlay val="0"/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08942891723199E-2"/>
          <c:y val="9.420289855072464E-2"/>
          <c:w val="0.60981040309258472"/>
          <c:h val="0.6487435809654228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Сергій Притула</c:v>
                </c:pt>
              </c:strCache>
            </c:strRef>
          </c:tx>
          <c:spPr>
            <a:solidFill>
              <a:srgbClr val="FFE48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###0.0</c:formatCode>
                <c:ptCount val="1"/>
                <c:pt idx="0">
                  <c:v>19.286121043051953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FE-406B-AD6C-510F8F15AB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Віталій Кличко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###0.0</c:formatCode>
                <c:ptCount val="1"/>
                <c:pt idx="0">
                  <c:v>46.46883662376333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FE-406B-AD6C-510F8F15ABD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ЩЕ НЕ ВИЗНАЧИВСЯ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###0.0</c:formatCode>
                <c:ptCount val="1"/>
                <c:pt idx="0">
                  <c:v>10.873097436113955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FE-406B-AD6C-510F8F15ABD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БУДУ ГОЛОСУВАТИ</c:v>
                </c:pt>
              </c:strCache>
            </c:strRef>
          </c:tx>
          <c:spPr>
            <a:solidFill>
              <a:srgbClr val="FF616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###0.0</c:formatCode>
                <c:ptCount val="1"/>
                <c:pt idx="0">
                  <c:v>14.207907350657614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FE-406B-AD6C-510F8F15ABD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ВВ/ ВІДМОВА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###0.0</c:formatCode>
                <c:ptCount val="1"/>
                <c:pt idx="0">
                  <c:v>9.1640375464131321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FE-406B-AD6C-510F8F15ABD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5471872"/>
        <c:axId val="135473408"/>
      </c:barChart>
      <c:catAx>
        <c:axId val="13547187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35473408"/>
        <c:crosses val="autoZero"/>
        <c:auto val="1"/>
        <c:lblAlgn val="ctr"/>
        <c:lblOffset val="100"/>
        <c:noMultiLvlLbl val="0"/>
      </c:catAx>
      <c:valAx>
        <c:axId val="1354734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3547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20296344746046"/>
          <c:y val="5.7748817665025431E-2"/>
          <c:w val="0.29927733474210294"/>
          <c:h val="0.94225118233497462"/>
        </c:manualLayout>
      </c:layout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49157303370788"/>
          <c:y val="2.4095046631541928E-2"/>
          <c:w val="0.47831814562505531"/>
          <c:h val="0.9546722525986628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4227196319561075E-2"/>
                  <c:y val="-3.7973835826388949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74-4891-9FB1-F8C13EB0EFE9}"/>
                </c:ext>
              </c:extLst>
            </c:dLbl>
            <c:dLbl>
              <c:idx val="1"/>
              <c:layout>
                <c:manualLayout>
                  <c:x val="2.3410598956029371E-2"/>
                  <c:y val="-2.884624684015338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74-4891-9FB1-F8C13EB0EFE9}"/>
                </c:ext>
              </c:extLst>
            </c:dLbl>
            <c:dLbl>
              <c:idx val="2"/>
              <c:layout>
                <c:manualLayout>
                  <c:x val="2.2674511191719014E-2"/>
                  <c:y val="-1.5346466088407221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74-4891-9FB1-F8C13EB0EFE9}"/>
                </c:ext>
              </c:extLst>
            </c:dLbl>
            <c:dLbl>
              <c:idx val="3"/>
              <c:layout>
                <c:manualLayout>
                  <c:x val="3.2065380872334778E-2"/>
                  <c:y val="-2.317845567836495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74-4891-9FB1-F8C13EB0EFE9}"/>
                </c:ext>
              </c:extLst>
            </c:dLbl>
            <c:dLbl>
              <c:idx val="4"/>
              <c:layout>
                <c:manualLayout>
                  <c:x val="4.5440369813323896E-2"/>
                  <c:y val="-2.470580313567899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74-4891-9FB1-F8C13EB0EFE9}"/>
                </c:ext>
              </c:extLst>
            </c:dLbl>
            <c:dLbl>
              <c:idx val="5"/>
              <c:layout>
                <c:manualLayout>
                  <c:x val="5.7856210740511366E-2"/>
                  <c:y val="-2.357443464878118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74-4891-9FB1-F8C13EB0EFE9}"/>
                </c:ext>
              </c:extLst>
            </c:dLbl>
            <c:dLbl>
              <c:idx val="6"/>
              <c:layout>
                <c:manualLayout>
                  <c:x val="7.9381580111474837E-2"/>
                  <c:y val="1.67132322121050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74-4891-9FB1-F8C13EB0EFE9}"/>
                </c:ext>
              </c:extLst>
            </c:dLbl>
            <c:dLbl>
              <c:idx val="7"/>
              <c:layout>
                <c:manualLayout>
                  <c:x val="0.18550760859948676"/>
                  <c:y val="-2.431164895314656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52,8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74-4891-9FB1-F8C13EB0EFE9}"/>
                </c:ext>
              </c:extLst>
            </c:dLbl>
            <c:dLbl>
              <c:idx val="8"/>
              <c:layout>
                <c:manualLayout>
                  <c:x val="0.21293926391223558"/>
                  <c:y val="-3.6021312792547714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61,9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F74-4891-9FB1-F8C13EB0EFE9}"/>
                </c:ext>
              </c:extLst>
            </c:dLbl>
            <c:dLbl>
              <c:idx val="9"/>
              <c:layout>
                <c:manualLayout>
                  <c:x val="0.24711669468282757"/>
                  <c:y val="-2.56455688949577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73,5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F74-4891-9FB1-F8C13EB0EFE9}"/>
                </c:ext>
              </c:extLst>
            </c:dLbl>
            <c:dLbl>
              <c:idx val="10"/>
              <c:layout>
                <c:manualLayout>
                  <c:x val="0.1514903123064672"/>
                  <c:y val="-2.47149270750894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F74-4891-9FB1-F8C13EB0EFE9}"/>
                </c:ext>
              </c:extLst>
            </c:dLbl>
            <c:dLbl>
              <c:idx val="11"/>
              <c:layout>
                <c:manualLayout>
                  <c:x val="0.16343946297443157"/>
                  <c:y val="-2.24394165861174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F74-4891-9FB1-F8C13EB0EFE9}"/>
                </c:ext>
              </c:extLst>
            </c:dLbl>
            <c:dLbl>
              <c:idx val="12"/>
              <c:layout>
                <c:manualLayout>
                  <c:x val="0.1718728434928779"/>
                  <c:y val="-2.583899641046018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F74-4891-9FB1-F8C13EB0EFE9}"/>
                </c:ext>
              </c:extLst>
            </c:dLbl>
            <c:dLbl>
              <c:idx val="13"/>
              <c:layout>
                <c:manualLayout>
                  <c:x val="0.17576273998053615"/>
                  <c:y val="3.0638188540368596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F74-4891-9FB1-F8C13EB0EFE9}"/>
                </c:ext>
              </c:extLst>
            </c:dLbl>
            <c:dLbl>
              <c:idx val="14"/>
              <c:layout>
                <c:manualLayout>
                  <c:x val="0.18011092187914712"/>
                  <c:y val="-1.53464660884178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F74-4891-9FB1-F8C13EB0EFE9}"/>
                </c:ext>
              </c:extLst>
            </c:dLbl>
            <c:dLbl>
              <c:idx val="15"/>
              <c:layout>
                <c:manualLayout>
                  <c:x val="0.23268125718835697"/>
                  <c:y val="-2.671489459386623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F74-4891-9FB1-F8C13EB0EFE9}"/>
                </c:ext>
              </c:extLst>
            </c:dLbl>
            <c:dLbl>
              <c:idx val="16"/>
              <c:layout>
                <c:manualLayout>
                  <c:x val="0.2384021941077589"/>
                  <c:y val="-2.5441192652163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F74-4891-9FB1-F8C13EB0EFE9}"/>
                </c:ext>
              </c:extLst>
            </c:dLbl>
            <c:dLbl>
              <c:idx val="17"/>
              <c:layout>
                <c:manualLayout>
                  <c:x val="0.16601167831549146"/>
                  <c:y val="-2.583899641045986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F74-4891-9FB1-F8C13EB0EFE9}"/>
                </c:ext>
              </c:extLst>
            </c:dLbl>
            <c:dLbl>
              <c:idx val="18"/>
              <c:layout>
                <c:manualLayout>
                  <c:x val="0.19828109793860058"/>
                  <c:y val="-3.996285461787739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F74-4891-9FB1-F8C13EB0EFE9}"/>
                </c:ext>
              </c:extLst>
            </c:dLbl>
            <c:dLbl>
              <c:idx val="19"/>
              <c:layout>
                <c:manualLayout>
                  <c:x val="0.24079536406263824"/>
                  <c:y val="-3.401404612224575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F74-4891-9FB1-F8C13EB0EFE9}"/>
                </c:ext>
              </c:extLst>
            </c:dLbl>
            <c:dLbl>
              <c:idx val="20"/>
              <c:layout>
                <c:manualLayout>
                  <c:x val="0.30619647438733072"/>
                  <c:y val="-1.062166342799677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F74-4891-9FB1-F8C13EB0EFE9}"/>
                </c:ext>
              </c:extLst>
            </c:dLbl>
            <c:dLbl>
              <c:idx val="21"/>
              <c:layout>
                <c:manualLayout>
                  <c:x val="0.33391997699725734"/>
                  <c:y val="-2.31766308904837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1B-415E-8BD1-E10C6F4F7A1E}"/>
                </c:ext>
              </c:extLst>
            </c:dLbl>
            <c:dLbl>
              <c:idx val="22"/>
              <c:layout>
                <c:manualLayout>
                  <c:x val="0.24477693975050871"/>
                  <c:y val="2.470660901791229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1B-415E-8BD1-E10C6F4F7A1E}"/>
                </c:ext>
              </c:extLst>
            </c:dLbl>
            <c:dLbl>
              <c:idx val="23"/>
              <c:layout>
                <c:manualLayout>
                  <c:x val="0.29934652304697867"/>
                  <c:y val="-5.6618658269143882E-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1B-415E-8BD1-E10C6F4F7A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56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ВВ/ ВІДМОВА ВІД ВІДПОВІДІ/ НЕ ЗНАЮ</c:v>
                </c:pt>
                <c:pt idx="1">
                  <c:v>НЕ ЦІКАВЛЮСЬ НОВИНАМИ</c:v>
                </c:pt>
                <c:pt idx="2">
                  <c:v>ІНШЕ</c:v>
                </c:pt>
                <c:pt idx="3">
                  <c:v>Центральне, провідне радіо («радіоточка»)</c:v>
                </c:pt>
                <c:pt idx="4">
                  <c:v>Газети, журнали (як загальнонаціональні, так і регіональні, місцеві)</c:v>
                </c:pt>
                <c:pt idx="5">
                  <c:v>ФМ-радіостанції</c:v>
                </c:pt>
                <c:pt idx="6">
                  <c:v>Друзі, колеги, родичі, знайомі, сусіди</c:v>
                </c:pt>
                <c:pt idx="7">
                  <c:v>Телебачення (як загальнонаціональне, так і регіональне, місцеве)</c:v>
                </c:pt>
                <c:pt idx="8">
                  <c:v>Соціальні мережі в Інтернет</c:v>
                </c:pt>
                <c:pt idx="9">
                  <c:v>Сайти новин в мережі Інтернет</c:v>
                </c:pt>
              </c:strCache>
            </c:strRef>
          </c:cat>
          <c:val>
            <c:numRef>
              <c:f>Лист1!$B$2:$B$11</c:f>
              <c:numCache>
                <c:formatCode>###0.0%</c:formatCode>
                <c:ptCount val="10"/>
                <c:pt idx="0">
                  <c:v>4.7996216069701647E-3</c:v>
                </c:pt>
                <c:pt idx="1">
                  <c:v>7.0806550022238547E-3</c:v>
                </c:pt>
                <c:pt idx="2">
                  <c:v>2.6366448410944593E-3</c:v>
                </c:pt>
                <c:pt idx="3">
                  <c:v>3.2258818819919252E-2</c:v>
                </c:pt>
                <c:pt idx="4">
                  <c:v>8.1422264075156486E-2</c:v>
                </c:pt>
                <c:pt idx="5">
                  <c:v>0.10501197069567655</c:v>
                </c:pt>
                <c:pt idx="6">
                  <c:v>0.17332623316541917</c:v>
                </c:pt>
                <c:pt idx="7">
                  <c:v>0.52847157512773302</c:v>
                </c:pt>
                <c:pt idx="8">
                  <c:v>0.61934675414478368</c:v>
                </c:pt>
                <c:pt idx="9">
                  <c:v>0.73500438518138256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F74-4891-9FB1-F8C13EB0E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534080"/>
        <c:axId val="135535616"/>
      </c:barChart>
      <c:catAx>
        <c:axId val="135534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uk-UA"/>
          </a:p>
        </c:txPr>
        <c:crossAx val="135535616"/>
        <c:crosses val="autoZero"/>
        <c:auto val="1"/>
        <c:lblAlgn val="ctr"/>
        <c:lblOffset val="100"/>
        <c:noMultiLvlLbl val="0"/>
      </c:catAx>
      <c:valAx>
        <c:axId val="135535616"/>
        <c:scaling>
          <c:orientation val="minMax"/>
        </c:scaling>
        <c:delete val="1"/>
        <c:axPos val="b"/>
        <c:numFmt formatCode="0" sourceLinked="0"/>
        <c:majorTickMark val="out"/>
        <c:minorTickMark val="none"/>
        <c:tickLblPos val="nextTo"/>
        <c:crossAx val="135534080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txPr>
    <a:bodyPr/>
    <a:lstStyle/>
    <a:p>
      <a:pPr>
        <a:defRPr sz="1871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49157303370788"/>
          <c:y val="2.4095046631541928E-2"/>
          <c:w val="0.47831814562505531"/>
          <c:h val="0.945704166483427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4.2485623285853209E-2"/>
                  <c:y val="-7.332180189044375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74-4891-9FB1-F8C13EB0EFE9}"/>
                </c:ext>
              </c:extLst>
            </c:dLbl>
            <c:dLbl>
              <c:idx val="1"/>
              <c:layout>
                <c:manualLayout>
                  <c:x val="0.21301734052906307"/>
                  <c:y val="-2.884624684015168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30,6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C0-437A-B082-A28A1D92C37E}"/>
                </c:ext>
              </c:extLst>
            </c:dLbl>
            <c:dLbl>
              <c:idx val="2"/>
              <c:layout>
                <c:manualLayout>
                  <c:x val="6.3404848270370698E-2"/>
                  <c:y val="-1.5346466088415718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74-4891-9FB1-F8C13EB0EFE9}"/>
                </c:ext>
              </c:extLst>
            </c:dLbl>
            <c:dLbl>
              <c:idx val="3"/>
              <c:layout>
                <c:manualLayout>
                  <c:x val="4.7514819074581972E-2"/>
                  <c:y val="-3.6495757633394984E-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74-4891-9FB1-F8C13EB0EFE9}"/>
                </c:ext>
              </c:extLst>
            </c:dLbl>
            <c:dLbl>
              <c:idx val="4"/>
              <c:layout>
                <c:manualLayout>
                  <c:x val="3.9822392285234008E-2"/>
                  <c:y val="-2.470580313567814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74-4891-9FB1-F8C13EB0EFE9}"/>
                </c:ext>
              </c:extLst>
            </c:dLbl>
            <c:dLbl>
              <c:idx val="5"/>
              <c:layout>
                <c:manualLayout>
                  <c:x val="4.2406772538264075E-2"/>
                  <c:y val="-3.9962854617872084E-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74-4891-9FB1-F8C13EB0EFE9}"/>
                </c:ext>
              </c:extLst>
            </c:dLbl>
            <c:dLbl>
              <c:idx val="6"/>
              <c:layout>
                <c:manualLayout>
                  <c:x val="4.8482593116871628E-2"/>
                  <c:y val="-2.963820478098074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74-4891-9FB1-F8C13EB0EFE9}"/>
                </c:ext>
              </c:extLst>
            </c:dLbl>
            <c:dLbl>
              <c:idx val="7"/>
              <c:layout>
                <c:manualLayout>
                  <c:x val="5.6294125453419448E-2"/>
                  <c:y val="-2.431164895314656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74-4891-9FB1-F8C13EB0EFE9}"/>
                </c:ext>
              </c:extLst>
            </c:dLbl>
            <c:dLbl>
              <c:idx val="8"/>
              <c:layout>
                <c:manualLayout>
                  <c:x val="6.2658254445722372E-2"/>
                  <c:y val="-3.6021312792547714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F74-4891-9FB1-F8C13EB0EFE9}"/>
                </c:ext>
              </c:extLst>
            </c:dLbl>
            <c:dLbl>
              <c:idx val="9"/>
              <c:layout>
                <c:manualLayout>
                  <c:x val="6.8746018756082453E-2"/>
                  <c:y val="2.070404331024550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F74-4891-9FB1-F8C13EB0EFE9}"/>
                </c:ext>
              </c:extLst>
            </c:dLbl>
            <c:dLbl>
              <c:idx val="10"/>
              <c:layout>
                <c:manualLayout>
                  <c:x val="7.1434132531186412E-2"/>
                  <c:y val="4.480949123271538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F74-4891-9FB1-F8C13EB0EFE9}"/>
                </c:ext>
              </c:extLst>
            </c:dLbl>
            <c:dLbl>
              <c:idx val="11"/>
              <c:layout>
                <c:manualLayout>
                  <c:x val="7.074283376094842E-2"/>
                  <c:y val="7.3538951648413012E-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F74-4891-9FB1-F8C13EB0EFE9}"/>
                </c:ext>
              </c:extLst>
            </c:dLbl>
            <c:dLbl>
              <c:idx val="12"/>
              <c:layout>
                <c:manualLayout>
                  <c:x val="7.9176214279394849E-2"/>
                  <c:y val="-2.583899641046018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F74-4891-9FB1-F8C13EB0EFE9}"/>
                </c:ext>
              </c:extLst>
            </c:dLbl>
            <c:dLbl>
              <c:idx val="13"/>
              <c:layout>
                <c:manualLayout>
                  <c:x val="8.7279593913120415E-2"/>
                  <c:y val="3.0638188540368596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F74-4891-9FB1-F8C13EB0EFE9}"/>
                </c:ext>
              </c:extLst>
            </c:dLbl>
            <c:dLbl>
              <c:idx val="14"/>
              <c:layout>
                <c:manualLayout>
                  <c:x val="0.10286373086791117"/>
                  <c:y val="-1.5346466088415718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F74-4891-9FB1-F8C13EB0EFE9}"/>
                </c:ext>
              </c:extLst>
            </c:dLbl>
            <c:dLbl>
              <c:idx val="15"/>
              <c:layout>
                <c:manualLayout>
                  <c:x val="0.10627676280633461"/>
                  <c:y val="-2.6714894593865172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11,8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F74-4891-9FB1-F8C13EB0EFE9}"/>
                </c:ext>
              </c:extLst>
            </c:dLbl>
            <c:dLbl>
              <c:idx val="16"/>
              <c:layout>
                <c:manualLayout>
                  <c:x val="0.1190201716358489"/>
                  <c:y val="-2.544301744004522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F74-4891-9FB1-F8C13EB0EFE9}"/>
                </c:ext>
              </c:extLst>
            </c:dLbl>
            <c:dLbl>
              <c:idx val="17"/>
              <c:layout>
                <c:manualLayout>
                  <c:x val="0.12528134123683979"/>
                  <c:y val="-2.583899641045975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F74-4891-9FB1-F8C13EB0EFE9}"/>
                </c:ext>
              </c:extLst>
            </c:dLbl>
            <c:dLbl>
              <c:idx val="18"/>
              <c:layout>
                <c:manualLayout>
                  <c:x val="0.15052817835972762"/>
                  <c:y val="-3.996285461785084E-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F74-4891-9FB1-F8C13EB0EFE9}"/>
                </c:ext>
              </c:extLst>
            </c:dLbl>
            <c:dLbl>
              <c:idx val="19"/>
              <c:layout>
                <c:manualLayout>
                  <c:x val="0.16495266743342485"/>
                  <c:y val="-3.4014046122243633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F74-4891-9FB1-F8C13EB0EFE9}"/>
                </c:ext>
              </c:extLst>
            </c:dLbl>
            <c:dLbl>
              <c:idx val="20"/>
              <c:layout>
                <c:manualLayout>
                  <c:x val="0.21365400778554366"/>
                  <c:y val="2.317480610260161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31,0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F74-4891-9FB1-F8C13EB0EFE9}"/>
                </c:ext>
              </c:extLst>
            </c:dLbl>
            <c:dLbl>
              <c:idx val="21"/>
              <c:layout>
                <c:manualLayout>
                  <c:x val="0.33391997699725734"/>
                  <c:y val="-2.31766308904837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1B-415E-8BD1-E10C6F4F7A1E}"/>
                </c:ext>
              </c:extLst>
            </c:dLbl>
            <c:dLbl>
              <c:idx val="22"/>
              <c:layout>
                <c:manualLayout>
                  <c:x val="0.24477693975050871"/>
                  <c:y val="2.470660901791229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1B-415E-8BD1-E10C6F4F7A1E}"/>
                </c:ext>
              </c:extLst>
            </c:dLbl>
            <c:dLbl>
              <c:idx val="23"/>
              <c:layout>
                <c:manualLayout>
                  <c:x val="0.29934652304697867"/>
                  <c:y val="-5.6618658269143882E-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1B-415E-8BD1-E10C6F4F7A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56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ВВ/ ВІДМОВА ВІД ВІДПОВІДІ/ НЕ ЗНАЮ</c:v>
                </c:pt>
                <c:pt idx="1">
                  <c:v>НЕ ДИВЛЮСЬ ТЕЛЕВІЗОР ВЗАГАЛІ</c:v>
                </c:pt>
                <c:pt idx="2">
                  <c:v>НЕ ЦІКАВЛЮСЬ НОВИНАМИ</c:v>
                </c:pt>
                <c:pt idx="3">
                  <c:v>ІНШЕ</c:v>
                </c:pt>
                <c:pt idx="4">
                  <c:v>РОСІЙСЬКІ ТЕЛЕКАНАЛИ</c:v>
                </c:pt>
                <c:pt idx="5">
                  <c:v>ТЕЛЕКАНАЛ «КИЇВ»</c:v>
                </c:pt>
                <c:pt idx="6">
                  <c:v>НАШ</c:v>
                </c:pt>
                <c:pt idx="7">
                  <c:v>UA:ПЕРШИЙ (УТ-1)</c:v>
                </c:pt>
                <c:pt idx="8">
                  <c:v>НОВИЙ КАНАЛ</c:v>
                </c:pt>
                <c:pt idx="9">
                  <c:v>ЕСПРЕСО ТВ</c:v>
                </c:pt>
                <c:pt idx="10">
                  <c:v>5-Й КАНАЛ</c:v>
                </c:pt>
                <c:pt idx="11">
                  <c:v>ZIK</c:v>
                </c:pt>
                <c:pt idx="12">
                  <c:v>24-Й КАНАЛ</c:v>
                </c:pt>
                <c:pt idx="13">
                  <c:v>НЬЮЗ ВАН</c:v>
                </c:pt>
                <c:pt idx="14">
                  <c:v>СТБ</c:v>
                </c:pt>
                <c:pt idx="15">
                  <c:v>ПРЯМИЙ </c:v>
                </c:pt>
                <c:pt idx="16">
                  <c:v>112-Й КАНАЛ</c:v>
                </c:pt>
                <c:pt idx="17">
                  <c:v>ІНТЕР</c:v>
                </c:pt>
                <c:pt idx="18">
                  <c:v>УКРАЇНА</c:v>
                </c:pt>
                <c:pt idx="19">
                  <c:v>ICTV</c:v>
                </c:pt>
                <c:pt idx="20">
                  <c:v>1+1</c:v>
                </c:pt>
              </c:strCache>
            </c:strRef>
          </c:cat>
          <c:val>
            <c:numRef>
              <c:f>Лист1!$B$2:$B$22</c:f>
              <c:numCache>
                <c:formatCode>###0.0%</c:formatCode>
                <c:ptCount val="21"/>
                <c:pt idx="0">
                  <c:v>1.9096626893421099E-2</c:v>
                </c:pt>
                <c:pt idx="1">
                  <c:v>0.30561624943297228</c:v>
                </c:pt>
                <c:pt idx="2">
                  <c:v>5.8001003171550186E-2</c:v>
                </c:pt>
                <c:pt idx="3">
                  <c:v>2.9433542273500195E-2</c:v>
                </c:pt>
                <c:pt idx="4">
                  <c:v>1.505091940027771E-2</c:v>
                </c:pt>
                <c:pt idx="5">
                  <c:v>2.2163207087998339E-2</c:v>
                </c:pt>
                <c:pt idx="6">
                  <c:v>3.1202564399187158E-2</c:v>
                </c:pt>
                <c:pt idx="7">
                  <c:v>4.2980015075032185E-2</c:v>
                </c:pt>
                <c:pt idx="8">
                  <c:v>5.2797343870329666E-2</c:v>
                </c:pt>
                <c:pt idx="9">
                  <c:v>6.2473901801716664E-2</c:v>
                </c:pt>
                <c:pt idx="10">
                  <c:v>6.4756242345174242E-2</c:v>
                </c:pt>
                <c:pt idx="11">
                  <c:v>6.8128077478834856E-2</c:v>
                </c:pt>
                <c:pt idx="12">
                  <c:v>8.2309278769742811E-2</c:v>
                </c:pt>
                <c:pt idx="13">
                  <c:v>9.3391127850391983E-2</c:v>
                </c:pt>
                <c:pt idx="14">
                  <c:v>0.10916379093164102</c:v>
                </c:pt>
                <c:pt idx="15">
                  <c:v>0.11827285184649135</c:v>
                </c:pt>
                <c:pt idx="16">
                  <c:v>0.13673154020393508</c:v>
                </c:pt>
                <c:pt idx="17">
                  <c:v>0.14944880444116079</c:v>
                </c:pt>
                <c:pt idx="18">
                  <c:v>0.19062717653911715</c:v>
                </c:pt>
                <c:pt idx="19">
                  <c:v>0.21518673622559156</c:v>
                </c:pt>
                <c:pt idx="20">
                  <c:v>0.31008307438973759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F74-4891-9FB1-F8C13EB0E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596288"/>
        <c:axId val="135643136"/>
      </c:barChart>
      <c:catAx>
        <c:axId val="135596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0"/>
            </a:pPr>
            <a:endParaRPr lang="uk-UA"/>
          </a:p>
        </c:txPr>
        <c:crossAx val="135643136"/>
        <c:crosses val="autoZero"/>
        <c:auto val="1"/>
        <c:lblAlgn val="ctr"/>
        <c:lblOffset val="100"/>
        <c:noMultiLvlLbl val="0"/>
      </c:catAx>
      <c:valAx>
        <c:axId val="135643136"/>
        <c:scaling>
          <c:orientation val="minMax"/>
        </c:scaling>
        <c:delete val="1"/>
        <c:axPos val="b"/>
        <c:numFmt formatCode="0" sourceLinked="0"/>
        <c:majorTickMark val="out"/>
        <c:minorTickMark val="none"/>
        <c:tickLblPos val="nextTo"/>
        <c:crossAx val="135596288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txPr>
    <a:bodyPr/>
    <a:lstStyle/>
    <a:p>
      <a:pPr>
        <a:defRPr sz="1871"/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9802183817932"/>
          <c:y val="3.0546265986414627E-2"/>
          <c:w val="0.51388269648112173"/>
          <c:h val="0.967264541370530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FF6161"/>
            </a:solidFill>
          </c:spPr>
          <c:invertIfNegative val="0"/>
          <c:dLbls>
            <c:dLbl>
              <c:idx val="0"/>
              <c:layout>
                <c:manualLayout>
                  <c:x val="5.1682744202429243E-2"/>
                  <c:y val="-2.880681412094024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7A-41FA-9555-FE5079240858}"/>
                </c:ext>
              </c:extLst>
            </c:dLbl>
            <c:dLbl>
              <c:idx val="1"/>
              <c:layout>
                <c:manualLayout>
                  <c:x val="2.6469532217563714E-2"/>
                  <c:y val="-6.667031601475185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7A-41FA-9555-FE5079240858}"/>
                </c:ext>
              </c:extLst>
            </c:dLbl>
            <c:dLbl>
              <c:idx val="2"/>
              <c:layout>
                <c:manualLayout>
                  <c:x val="3.7104566474645162E-2"/>
                  <c:y val="-1.613108846292550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7A-41FA-9555-FE5079240858}"/>
                </c:ext>
              </c:extLst>
            </c:dLbl>
            <c:dLbl>
              <c:idx val="3"/>
              <c:layout>
                <c:manualLayout>
                  <c:x val="4.3763393212212162E-2"/>
                  <c:y val="-2.47112998911197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7A-41FA-9555-FE5079240858}"/>
                </c:ext>
              </c:extLst>
            </c:dLbl>
            <c:dLbl>
              <c:idx val="4"/>
              <c:layout>
                <c:manualLayout>
                  <c:x val="0.23072218245446582"/>
                  <c:y val="-2.845262319738122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7A-41FA-9555-FE5079240858}"/>
                </c:ext>
              </c:extLst>
            </c:dLbl>
            <c:dLbl>
              <c:idx val="5"/>
              <c:layout>
                <c:manualLayout>
                  <c:x val="0.23038199770483236"/>
                  <c:y val="-2.35764860015069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7A-41FA-9555-FE5079240858}"/>
                </c:ext>
              </c:extLst>
            </c:dLbl>
            <c:dLbl>
              <c:idx val="6"/>
              <c:layout>
                <c:manualLayout>
                  <c:x val="3.443775988675573E-2"/>
                  <c:y val="-2.711004912252964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7A-41FA-9555-FE5079240858}"/>
                </c:ext>
              </c:extLst>
            </c:dLbl>
            <c:dLbl>
              <c:idx val="7"/>
              <c:layout>
                <c:manualLayout>
                  <c:x val="3.6631093514996022E-2"/>
                  <c:y val="-1.753141970491565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7A-41FA-9555-FE5079240858}"/>
                </c:ext>
              </c:extLst>
            </c:dLbl>
            <c:dLbl>
              <c:idx val="8"/>
              <c:layout>
                <c:manualLayout>
                  <c:x val="4.2995443687516587E-2"/>
                  <c:y val="-2.880681412094024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47A-41FA-9555-FE5079240858}"/>
                </c:ext>
              </c:extLst>
            </c:dLbl>
            <c:dLbl>
              <c:idx val="9"/>
              <c:layout>
                <c:manualLayout>
                  <c:x val="4.6274108643722903E-2"/>
                  <c:y val="-2.884318636099193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7A-41FA-9555-FE5079240858}"/>
                </c:ext>
              </c:extLst>
            </c:dLbl>
            <c:dLbl>
              <c:idx val="10"/>
              <c:layout>
                <c:manualLayout>
                  <c:x val="4.6153233654781814E-2"/>
                  <c:y val="-2.47131185031222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7A-41FA-9555-FE5079240858}"/>
                </c:ext>
              </c:extLst>
            </c:dLbl>
            <c:dLbl>
              <c:idx val="11"/>
              <c:layout>
                <c:manualLayout>
                  <c:x val="5.1079912412633814E-2"/>
                  <c:y val="-2.24398534998915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7A-41FA-9555-FE5079240858}"/>
                </c:ext>
              </c:extLst>
            </c:dLbl>
            <c:dLbl>
              <c:idx val="12"/>
              <c:layout>
                <c:manualLayout>
                  <c:x val="5.3895315402990356E-2"/>
                  <c:y val="-1.7495047464863962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47A-41FA-9555-FE5079240858}"/>
                </c:ext>
              </c:extLst>
            </c:dLbl>
            <c:dLbl>
              <c:idx val="13"/>
              <c:layout>
                <c:manualLayout>
                  <c:x val="5.9189816862779791E-2"/>
                  <c:y val="-2.47076626671145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7A-41FA-9555-FE5079240858}"/>
                </c:ext>
              </c:extLst>
            </c:dLbl>
            <c:dLbl>
              <c:idx val="14"/>
              <c:layout>
                <c:manualLayout>
                  <c:x val="6.9155865699371752E-2"/>
                  <c:y val="-1.613108846292762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7A-41FA-9555-FE5079240858}"/>
                </c:ext>
              </c:extLst>
            </c:dLbl>
            <c:dLbl>
              <c:idx val="15"/>
              <c:layout>
                <c:manualLayout>
                  <c:x val="0.14279361673891888"/>
                  <c:y val="-2.70773141064822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7A-41FA-9555-FE5079240858}"/>
                </c:ext>
              </c:extLst>
            </c:dLbl>
            <c:dLbl>
              <c:idx val="16"/>
              <c:layout>
                <c:manualLayout>
                  <c:x val="0.16677298062461282"/>
                  <c:y val="-2.758834407920865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7A-41FA-9555-FE5079240858}"/>
                </c:ext>
              </c:extLst>
            </c:dLbl>
            <c:dLbl>
              <c:idx val="17"/>
              <c:layout>
                <c:manualLayout>
                  <c:x val="0.21797797045032283"/>
                  <c:y val="-4.5883580825209746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7A-41FA-9555-FE5079240858}"/>
                </c:ext>
              </c:extLst>
            </c:dLbl>
            <c:dLbl>
              <c:idx val="18"/>
              <c:layout>
                <c:manualLayout>
                  <c:x val="5.2213682208263293E-2"/>
                  <c:y val="-4.82802485184629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7A-41FA-9555-FE5079240858}"/>
                </c:ext>
              </c:extLst>
            </c:dLbl>
            <c:dLbl>
              <c:idx val="19"/>
              <c:layout>
                <c:manualLayout>
                  <c:x val="5.2593227461735823E-2"/>
                  <c:y val="-2.933766790769086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7A-41FA-9555-FE5079240858}"/>
                </c:ext>
              </c:extLst>
            </c:dLbl>
            <c:dLbl>
              <c:idx val="20"/>
              <c:layout>
                <c:manualLayout>
                  <c:x val="7.164591258957799E-2"/>
                  <c:y val="-4.818160900396663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7A-41FA-9555-FE5079240858}"/>
                </c:ext>
              </c:extLst>
            </c:dLbl>
            <c:dLbl>
              <c:idx val="21"/>
              <c:layout>
                <c:manualLayout>
                  <c:x val="7.9410886490312249E-2"/>
                  <c:y val="-2.40908045019833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47A-41FA-9555-FE5079240858}"/>
                </c:ext>
              </c:extLst>
            </c:dLbl>
            <c:dLbl>
              <c:idx val="22"/>
              <c:layout>
                <c:manualLayout>
                  <c:x val="8.6410134477572328E-2"/>
                  <c:y val="-2.40908045019833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47A-41FA-9555-FE5079240858}"/>
                </c:ext>
              </c:extLst>
            </c:dLbl>
            <c:dLbl>
              <c:idx val="23"/>
              <c:layout>
                <c:manualLayout>
                  <c:x val="0.13355248606564629"/>
                  <c:y val="-2.40908045019833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7A-41FA-9555-FE50792408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Взагалі не користуюсь</c:v>
                </c:pt>
                <c:pt idx="1">
                  <c:v>Рідко, декілька разів на місяць або рідше</c:v>
                </c:pt>
                <c:pt idx="2">
                  <c:v>Іноді, декілька разів на тиждень</c:v>
                </c:pt>
                <c:pt idx="3">
                  <c:v>Досить часто, майже кожного дня</c:v>
                </c:pt>
                <c:pt idx="4">
                  <c:v>Дуже часто, кожного дня</c:v>
                </c:pt>
              </c:strCache>
            </c:strRef>
          </c:cat>
          <c:val>
            <c:numRef>
              <c:f>Лист1!$B$2:$B$6</c:f>
              <c:numCache>
                <c:formatCode>###0.0</c:formatCode>
                <c:ptCount val="5"/>
                <c:pt idx="0">
                  <c:v>9.3743311263951004</c:v>
                </c:pt>
                <c:pt idx="1">
                  <c:v>1.7210591184325452</c:v>
                </c:pt>
                <c:pt idx="2">
                  <c:v>4.5163707826207213</c:v>
                </c:pt>
                <c:pt idx="3">
                  <c:v>6.4944547269604191</c:v>
                </c:pt>
                <c:pt idx="4">
                  <c:v>77.893784245591206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47A-41FA-9555-FE5079240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123904"/>
        <c:axId val="180150272"/>
      </c:barChart>
      <c:catAx>
        <c:axId val="180123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uk-UA"/>
          </a:p>
        </c:txPr>
        <c:crossAx val="180150272"/>
        <c:crosses val="autoZero"/>
        <c:auto val="1"/>
        <c:lblAlgn val="ctr"/>
        <c:lblOffset val="100"/>
        <c:noMultiLvlLbl val="0"/>
      </c:catAx>
      <c:valAx>
        <c:axId val="180150272"/>
        <c:scaling>
          <c:orientation val="minMax"/>
        </c:scaling>
        <c:delete val="1"/>
        <c:axPos val="b"/>
        <c:numFmt formatCode="0" sourceLinked="0"/>
        <c:majorTickMark val="out"/>
        <c:minorTickMark val="none"/>
        <c:tickLblPos val="nextTo"/>
        <c:crossAx val="180123904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txPr>
    <a:bodyPr/>
    <a:lstStyle/>
    <a:p>
      <a:pPr>
        <a:defRPr sz="1871"/>
      </a:pPr>
      <a:endParaRPr lang="uk-U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829578012013674E-2"/>
          <c:y val="0.23919478241245368"/>
          <c:w val="0.9355982099681629"/>
          <c:h val="0.6699566441880296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Зовсім не важлива</c:v>
                </c:pt>
              </c:strCache>
            </c:strRef>
          </c:tx>
          <c:spPr>
            <a:solidFill>
              <a:srgbClr val="FD5527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06-47F9-A03D-511D6C4C1A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###0.0%</c:formatCode>
                <c:ptCount val="1"/>
                <c:pt idx="0">
                  <c:v>8.2500000000000004E-2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FE-406B-AD6C-510F8F15AB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D734D"/>
            </a:solidFill>
          </c:spPr>
          <c:invertIfNegative val="0"/>
          <c:dLbls>
            <c:dLbl>
              <c:idx val="0"/>
              <c:layout>
                <c:manualLayout>
                  <c:x val="4.2598509052183178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accent4">
                            <a:lumMod val="50000"/>
                          </a:schemeClr>
                        </a:solidFill>
                      </a:defRPr>
                    </a:pPr>
                    <a:r>
                      <a:rPr lang="en-US" dirty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6,4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06-47F9-A03D-511D6C4C1A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###0.0%</c:formatCode>
                <c:ptCount val="1"/>
                <c:pt idx="0">
                  <c:v>6.3500000000000001E-2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FE-406B-AD6C-510F8F15ABD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19,2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06-47F9-A03D-511D6C4C1A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###0.0%</c:formatCode>
                <c:ptCount val="1"/>
                <c:pt idx="0">
                  <c:v>0.19225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FE-406B-AD6C-510F8F15ABD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06-47F9-A03D-511D6C4C1A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###0.0%</c:formatCode>
                <c:ptCount val="1"/>
                <c:pt idx="0">
                  <c:v>0.151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FE-406B-AD6C-510F8F15ABD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Дуже важлива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49,2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06-47F9-A03D-511D6C4C1A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###0.0%</c:formatCode>
                <c:ptCount val="1"/>
                <c:pt idx="0">
                  <c:v>0.49225000000000002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FE-406B-AD6C-510F8F15ABD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ВВ/ ВІДМОВА</c:v>
                </c:pt>
              </c:strCache>
            </c:strRef>
          </c:tx>
          <c:spPr>
            <a:solidFill>
              <a:schemeClr val="accent3">
                <a:lumMod val="6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8399006034788782E-3"/>
                  <c:y val="-6.7712379978697142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06-47F9-A03D-511D6C4C1A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###0.0%</c:formatCode>
                <c:ptCount val="1"/>
                <c:pt idx="0">
                  <c:v>1.8499999999999999E-2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A06-47F9-A03D-511D6C4C1A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0208000"/>
        <c:axId val="180209536"/>
      </c:barChart>
      <c:catAx>
        <c:axId val="18020800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0209536"/>
        <c:crosses val="autoZero"/>
        <c:auto val="1"/>
        <c:lblAlgn val="ctr"/>
        <c:lblOffset val="100"/>
        <c:noMultiLvlLbl val="0"/>
      </c:catAx>
      <c:valAx>
        <c:axId val="1802095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80208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7964905872403391E-2"/>
          <c:w val="0.97142500957348388"/>
          <c:h val="0.15663813892239814"/>
        </c:manualLayout>
      </c:layout>
      <c:overlay val="0"/>
      <c:txPr>
        <a:bodyPr/>
        <a:lstStyle/>
        <a:p>
          <a:pPr>
            <a:defRPr sz="16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594361960992754"/>
          <c:y val="1.0527572375119013E-2"/>
          <c:w val="0.50032815715560397"/>
          <c:h val="0.9876390896006350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0.22978183377562539"/>
                  <c:y val="2.7563155049540888E-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08-4319-9A4B-E441C98AA9B9}"/>
                </c:ext>
              </c:extLst>
            </c:dLbl>
            <c:dLbl>
              <c:idx val="1"/>
              <c:layout>
                <c:manualLayout>
                  <c:x val="0.1266575939710454"/>
                  <c:y val="2.0517080906594872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18,6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08-4319-9A4B-E441C98AA9B9}"/>
                </c:ext>
              </c:extLst>
            </c:dLbl>
            <c:dLbl>
              <c:idx val="2"/>
              <c:layout>
                <c:manualLayout>
                  <c:x val="3.7978156296060578E-2"/>
                  <c:y val="1.6033215542901954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08-4319-9A4B-E441C98AA9B9}"/>
                </c:ext>
              </c:extLst>
            </c:dLbl>
            <c:dLbl>
              <c:idx val="3"/>
              <c:layout>
                <c:manualLayout>
                  <c:x val="3.2612486550501939E-2"/>
                  <c:y val="2.545515600842811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08-4319-9A4B-E441C98AA9B9}"/>
                </c:ext>
              </c:extLst>
            </c:dLbl>
            <c:dLbl>
              <c:idx val="4"/>
              <c:layout>
                <c:manualLayout>
                  <c:x val="3.3440591780269695E-2"/>
                  <c:y val="1.1626992869489431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08-4319-9A4B-E441C98AA9B9}"/>
                </c:ext>
              </c:extLst>
            </c:dLbl>
            <c:dLbl>
              <c:idx val="5"/>
              <c:layout>
                <c:manualLayout>
                  <c:x val="4.4004850179244326E-2"/>
                  <c:y val="1.4402719047013619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08-4319-9A4B-E441C98AA9B9}"/>
                </c:ext>
              </c:extLst>
            </c:dLbl>
            <c:dLbl>
              <c:idx val="6"/>
              <c:layout>
                <c:manualLayout>
                  <c:x val="6.8342878189052908E-2"/>
                  <c:y val="2.7563155049540888E-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08-4319-9A4B-E441C98AA9B9}"/>
                </c:ext>
              </c:extLst>
            </c:dLbl>
            <c:dLbl>
              <c:idx val="7"/>
              <c:layout>
                <c:manualLayout>
                  <c:x val="0.10377761047427717"/>
                  <c:y val="1.0869976639255562E-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08-4319-9A4B-E441C98AA9B9}"/>
                </c:ext>
              </c:extLst>
            </c:dLbl>
            <c:dLbl>
              <c:idx val="8"/>
              <c:layout>
                <c:manualLayout>
                  <c:x val="0.14353655213860267"/>
                  <c:y val="-2.357232076912848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08-4319-9A4B-E441C98AA9B9}"/>
                </c:ext>
              </c:extLst>
            </c:dLbl>
            <c:dLbl>
              <c:idx val="9"/>
              <c:layout>
                <c:manualLayout>
                  <c:x val="4.5621380351216469E-2"/>
                  <c:y val="-2.52629903499841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08-4319-9A4B-E441C98AA9B9}"/>
                </c:ext>
              </c:extLst>
            </c:dLbl>
            <c:dLbl>
              <c:idx val="10"/>
              <c:layout>
                <c:manualLayout>
                  <c:x val="5.5981114538033144E-2"/>
                  <c:y val="-2.454285439763345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508-4319-9A4B-E441C98AA9B9}"/>
                </c:ext>
              </c:extLst>
            </c:dLbl>
            <c:dLbl>
              <c:idx val="11"/>
              <c:layout>
                <c:manualLayout>
                  <c:x val="5.6782138265903143E-2"/>
                  <c:y val="-2.43778636807880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508-4319-9A4B-E441C98AA9B9}"/>
                </c:ext>
              </c:extLst>
            </c:dLbl>
            <c:dLbl>
              <c:idx val="12"/>
              <c:layout>
                <c:manualLayout>
                  <c:x val="7.0573805217121824E-2"/>
                  <c:y val="-2.45428543976339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508-4319-9A4B-E441C98AA9B9}"/>
                </c:ext>
              </c:extLst>
            </c:dLbl>
            <c:dLbl>
              <c:idx val="13"/>
              <c:layout>
                <c:manualLayout>
                  <c:x val="7.0926688961414977E-2"/>
                  <c:y val="-2.48184859481288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26-457B-9093-8B2EC563D069}"/>
                </c:ext>
              </c:extLst>
            </c:dLbl>
            <c:dLbl>
              <c:idx val="14"/>
              <c:layout>
                <c:manualLayout>
                  <c:x val="7.8600644633941591E-2"/>
                  <c:y val="2.410805533206322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26-457B-9093-8B2EC563D069}"/>
                </c:ext>
              </c:extLst>
            </c:dLbl>
            <c:dLbl>
              <c:idx val="15"/>
              <c:layout>
                <c:manualLayout>
                  <c:x val="8.0824860159366393E-2"/>
                  <c:y val="-2.42089908294277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19-4678-B159-85269BB9F69F}"/>
                </c:ext>
              </c:extLst>
            </c:dLbl>
            <c:dLbl>
              <c:idx val="16"/>
              <c:layout>
                <c:manualLayout>
                  <c:x val="8.7112360680390938E-2"/>
                  <c:y val="-8.3465892051426628E-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19-4678-B159-85269BB9F69F}"/>
                </c:ext>
              </c:extLst>
            </c:dLbl>
            <c:dLbl>
              <c:idx val="17"/>
              <c:layout>
                <c:manualLayout>
                  <c:x val="0.2572596675663219"/>
                  <c:y val="-2.8246246176566954E-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9-4678-B159-85269BB9F69F}"/>
                </c:ext>
              </c:extLst>
            </c:dLbl>
            <c:dLbl>
              <c:idx val="18"/>
              <c:layout>
                <c:manualLayout>
                  <c:x val="0.10526394207300291"/>
                  <c:y val="-2.51811362539168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19-4678-B159-85269BB9F69F}"/>
                </c:ext>
              </c:extLst>
            </c:dLbl>
            <c:dLbl>
              <c:idx val="19"/>
              <c:layout>
                <c:manualLayout>
                  <c:x val="0.17002156885313846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9-4678-B159-85269BB9F69F}"/>
                </c:ext>
              </c:extLst>
            </c:dLbl>
            <c:dLbl>
              <c:idx val="20"/>
              <c:layout>
                <c:manualLayout>
                  <c:x val="0.18321071099875028"/>
                  <c:y val="-2.517915364339379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9-4678-B159-85269BB9F69F}"/>
                </c:ext>
              </c:extLst>
            </c:dLbl>
            <c:dLbl>
              <c:idx val="21"/>
              <c:layout>
                <c:manualLayout>
                  <c:x val="0.28740815267163072"/>
                  <c:y val="-3.459655362812769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9-4678-B159-85269BB9F69F}"/>
                </c:ext>
              </c:extLst>
            </c:dLbl>
            <c:dLbl>
              <c:idx val="22"/>
              <c:layout>
                <c:manualLayout>
                  <c:x val="0.16082307398694404"/>
                  <c:y val="-2.34324737725409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9-4678-B159-85269BB9F69F}"/>
                </c:ext>
              </c:extLst>
            </c:dLbl>
            <c:dLbl>
              <c:idx val="23"/>
              <c:layout>
                <c:manualLayout>
                  <c:x val="0.23641016670480605"/>
                  <c:y val="-1.171722819153192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9-4678-B159-85269BB9F6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ВВ/ ВІДМОВА ВІД ВІДПОВІДІ/ НЕ ЗНАЮ</c:v>
                </c:pt>
                <c:pt idx="1">
                  <c:v>ЖОДНА/ НІХТО/ НЕМАЄ ТАКИХ</c:v>
                </c:pt>
                <c:pt idx="2">
                  <c:v>ІНША ПАРТІЯ</c:v>
                </c:pt>
                <c:pt idx="3">
                  <c:v>Партія ВО «Батьківщина»</c:v>
                </c:pt>
                <c:pt idx="4">
                  <c:v>Партія «Голос»</c:v>
                </c:pt>
                <c:pt idx="5">
                  <c:v>Партія «УДАР» Віталія Кличка</c:v>
                </c:pt>
                <c:pt idx="6">
                  <c:v>Партія «Слуга Народу»</c:v>
                </c:pt>
                <c:pt idx="7">
                  <c:v>Партія «Опозиційна платформа – За життя»</c:v>
                </c:pt>
                <c:pt idx="8">
                  <c:v>Партія «Європейська Солідарність»</c:v>
                </c:pt>
              </c:strCache>
            </c:strRef>
          </c:cat>
          <c:val>
            <c:numRef>
              <c:f>Лист1!$B$2:$B$10</c:f>
              <c:numCache>
                <c:formatCode>###0.0%</c:formatCode>
                <c:ptCount val="9"/>
                <c:pt idx="0">
                  <c:v>0.38410596151801057</c:v>
                </c:pt>
                <c:pt idx="1">
                  <c:v>0.18636981459940202</c:v>
                </c:pt>
                <c:pt idx="2">
                  <c:v>3.3332915902825687E-2</c:v>
                </c:pt>
                <c:pt idx="3">
                  <c:v>2.0727298742379038E-2</c:v>
                </c:pt>
                <c:pt idx="4">
                  <c:v>2.2319774789695251E-2</c:v>
                </c:pt>
                <c:pt idx="5">
                  <c:v>4.0621976700092849E-2</c:v>
                </c:pt>
                <c:pt idx="6">
                  <c:v>8.6814587430631113E-2</c:v>
                </c:pt>
                <c:pt idx="7">
                  <c:v>0.14145252003235287</c:v>
                </c:pt>
                <c:pt idx="8">
                  <c:v>0.21914958862731013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508-4319-9A4B-E441C98AA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348992"/>
        <c:axId val="199350528"/>
      </c:barChart>
      <c:catAx>
        <c:axId val="199348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199350528"/>
        <c:crosses val="autoZero"/>
        <c:auto val="1"/>
        <c:lblAlgn val="ctr"/>
        <c:lblOffset val="100"/>
        <c:noMultiLvlLbl val="0"/>
      </c:catAx>
      <c:valAx>
        <c:axId val="199350528"/>
        <c:scaling>
          <c:orientation val="minMax"/>
          <c:min val="0"/>
        </c:scaling>
        <c:delete val="1"/>
        <c:axPos val="b"/>
        <c:numFmt formatCode="0" sourceLinked="0"/>
        <c:majorTickMark val="out"/>
        <c:minorTickMark val="none"/>
        <c:tickLblPos val="nextTo"/>
        <c:crossAx val="199348992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12642850250976"/>
          <c:y val="0.10739115345939493"/>
          <c:w val="0.67793896230077255"/>
          <c:h val="0.8404186013941213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Погіршилось</c:v>
                </c:pt>
              </c:strCache>
            </c:strRef>
          </c:tx>
          <c:spPr>
            <a:solidFill>
              <a:srgbClr val="FF6161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71,4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783-4EED-ADB4-44962C000EC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73,2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783-4EED-ADB4-44962C000EC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69,8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783-4EED-ADB4-44962C000EC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56,3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783-4EED-ADB4-44962C000EC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33,9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783-4EED-ADB4-44962C000EC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50,4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783-4EED-ADB4-44962C000ECD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30,6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783-4EED-ADB4-44962C000E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Рівень безробіття</c:v>
                </c:pt>
                <c:pt idx="1">
                  <c:v>Економічне становище в країні</c:v>
                </c:pt>
                <c:pt idx="2">
                  <c:v>Рівень життя населення</c:v>
                </c:pt>
                <c:pt idx="3">
                  <c:v>Рівень комунальних тарифів</c:v>
                </c:pt>
                <c:pt idx="4">
                  <c:v>Боротьба з корупцією</c:v>
                </c:pt>
                <c:pt idx="5">
                  <c:v>Рівень медичного обслуговування</c:v>
                </c:pt>
                <c:pt idx="6">
                  <c:v>Досягнення миру в країні</c:v>
                </c:pt>
              </c:strCache>
            </c:strRef>
          </c:cat>
          <c:val>
            <c:numRef>
              <c:f>Лист1!$B$2:$B$8</c:f>
              <c:numCache>
                <c:formatCode>###0.0%</c:formatCode>
                <c:ptCount val="7"/>
                <c:pt idx="0">
                  <c:v>0.71400000000000008</c:v>
                </c:pt>
                <c:pt idx="1">
                  <c:v>0.73150000000000004</c:v>
                </c:pt>
                <c:pt idx="2">
                  <c:v>0.69825000000000004</c:v>
                </c:pt>
                <c:pt idx="3">
                  <c:v>0.56299999999999994</c:v>
                </c:pt>
                <c:pt idx="4">
                  <c:v>0.33925</c:v>
                </c:pt>
                <c:pt idx="5">
                  <c:v>0.50412603150787694</c:v>
                </c:pt>
                <c:pt idx="6">
                  <c:v>0.30592351912021992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53-476E-AA92-BA0FA341A2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змінилось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14,4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783-4EED-ADB4-44962C000EC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17,0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783-4EED-ADB4-44962C000ECD}"/>
                </c:ext>
              </c:extLst>
            </c:dLbl>
            <c:dLbl>
              <c:idx val="2"/>
              <c:layout>
                <c:manualLayout>
                  <c:x val="-9.9282807355951432E-3"/>
                  <c:y val="-2.365253201286399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92C-4623-B9CF-00F9B529990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30,9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783-4EED-ADB4-44962C000EC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48,3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783-4EED-ADB4-44962C000EC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26,3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783-4EED-ADB4-44962C000ECD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52,0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783-4EED-ADB4-44962C000E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Рівень безробіття</c:v>
                </c:pt>
                <c:pt idx="1">
                  <c:v>Економічне становище в країні</c:v>
                </c:pt>
                <c:pt idx="2">
                  <c:v>Рівень життя населення</c:v>
                </c:pt>
                <c:pt idx="3">
                  <c:v>Рівень комунальних тарифів</c:v>
                </c:pt>
                <c:pt idx="4">
                  <c:v>Боротьба з корупцією</c:v>
                </c:pt>
                <c:pt idx="5">
                  <c:v>Рівень медичного обслуговування</c:v>
                </c:pt>
                <c:pt idx="6">
                  <c:v>Досягнення миру в країні</c:v>
                </c:pt>
              </c:strCache>
            </c:strRef>
          </c:cat>
          <c:val>
            <c:numRef>
              <c:f>Лист1!$C$2:$C$8</c:f>
              <c:numCache>
                <c:formatCode>###0.0%</c:formatCode>
                <c:ptCount val="7"/>
                <c:pt idx="0">
                  <c:v>0.14374999999999999</c:v>
                </c:pt>
                <c:pt idx="1">
                  <c:v>0.17</c:v>
                </c:pt>
                <c:pt idx="2">
                  <c:v>0.21100000000000002</c:v>
                </c:pt>
                <c:pt idx="3">
                  <c:v>0.30925000000000002</c:v>
                </c:pt>
                <c:pt idx="4">
                  <c:v>0.48249999999999998</c:v>
                </c:pt>
                <c:pt idx="5">
                  <c:v>0.26306576644161039</c:v>
                </c:pt>
                <c:pt idx="6">
                  <c:v>0.52036990752311918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53-476E-AA92-BA0FA341A21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Покращилось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783-4EED-ADB4-44962C000EC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783-4EED-ADB4-44962C000ECD}"/>
                </c:ext>
              </c:extLst>
            </c:dLbl>
            <c:dLbl>
              <c:idx val="2"/>
              <c:layout>
                <c:manualLayout>
                  <c:x val="-1.424856224153444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953-476E-AA92-BA0FA341A21E}"/>
                </c:ext>
              </c:extLst>
            </c:dLbl>
            <c:dLbl>
              <c:idx val="3"/>
              <c:layout>
                <c:manualLayout>
                  <c:x val="-9.928392414793414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7,8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953-476E-AA92-BA0FA341A21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8,4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783-4EED-ADB4-44962C000ECD}"/>
                </c:ext>
              </c:extLst>
            </c:dLbl>
            <c:dLbl>
              <c:idx val="5"/>
              <c:layout>
                <c:manualLayout>
                  <c:x val="-2.836651638741469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783-4EED-ADB4-44962C000ECD}"/>
                </c:ext>
              </c:extLst>
            </c:dLbl>
            <c:dLbl>
              <c:idx val="6"/>
              <c:layout>
                <c:manualLayout>
                  <c:x val="-1.418325819370734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953-476E-AA92-BA0FA341A21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35-4FAA-8F73-AE5053C6372B}"/>
                </c:ext>
              </c:extLst>
            </c:dLbl>
            <c:dLbl>
              <c:idx val="8"/>
              <c:layout>
                <c:manualLayout>
                  <c:x val="-5.673303277483146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53-476E-AA92-BA0FA341A21E}"/>
                </c:ext>
              </c:extLst>
            </c:dLbl>
            <c:dLbl>
              <c:idx val="9"/>
              <c:layout>
                <c:manualLayout>
                  <c:x val="-2.8366516387414694E-3"/>
                  <c:y val="-8.447708965887598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53-476E-AA92-BA0FA341A21E}"/>
                </c:ext>
              </c:extLst>
            </c:dLbl>
            <c:dLbl>
              <c:idx val="10"/>
              <c:layout>
                <c:manualLayout>
                  <c:x val="-9.928280735595245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53-476E-AA92-BA0FA341A21E}"/>
                </c:ext>
              </c:extLst>
            </c:dLbl>
            <c:dLbl>
              <c:idx val="11"/>
              <c:layout>
                <c:manualLayout>
                  <c:x val="-8.5099549162245113E-3"/>
                  <c:y val="-2.45978115403810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953-476E-AA92-BA0FA341A21E}"/>
                </c:ext>
              </c:extLst>
            </c:dLbl>
            <c:dLbl>
              <c:idx val="12"/>
              <c:layout>
                <c:manualLayout>
                  <c:x val="-5.6733032774829387E-3"/>
                  <c:y val="-2.086687250458326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953-476E-AA92-BA0FA341A21E}"/>
                </c:ext>
              </c:extLst>
            </c:dLbl>
            <c:dLbl>
              <c:idx val="13"/>
              <c:layout>
                <c:manualLayout>
                  <c:x val="-1.4183258193707346E-2"/>
                  <c:y val="5.5149603276590965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953-476E-AA92-BA0FA341A21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953-476E-AA92-BA0FA341A21E}"/>
                </c:ext>
              </c:extLst>
            </c:dLbl>
            <c:dLbl>
              <c:idx val="15"/>
              <c:layout>
                <c:manualLayout>
                  <c:x val="-7.09162909685367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953-476E-AA92-BA0FA341A21E}"/>
                </c:ext>
              </c:extLst>
            </c:dLbl>
            <c:dLbl>
              <c:idx val="16"/>
              <c:layout>
                <c:manualLayout>
                  <c:x val="-1.7019909832448814E-2"/>
                  <c:y val="-2.27641238841546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953-476E-AA92-BA0FA341A21E}"/>
                </c:ext>
              </c:extLst>
            </c:dLbl>
            <c:dLbl>
              <c:idx val="17"/>
              <c:layout>
                <c:manualLayout>
                  <c:x val="2.8365399595431974E-3"/>
                  <c:y val="1.229621179884675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953-476E-AA92-BA0FA341A21E}"/>
                </c:ext>
              </c:extLst>
            </c:dLbl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953-476E-AA92-BA0FA341A21E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953-476E-AA92-BA0FA341A21E}"/>
                </c:ext>
              </c:extLst>
            </c:dLbl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953-476E-AA92-BA0FA341A21E}"/>
                </c:ext>
              </c:extLst>
            </c:dLbl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953-476E-AA92-BA0FA341A2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Рівень безробіття</c:v>
                </c:pt>
                <c:pt idx="1">
                  <c:v>Економічне становище в країні</c:v>
                </c:pt>
                <c:pt idx="2">
                  <c:v>Рівень життя населення</c:v>
                </c:pt>
                <c:pt idx="3">
                  <c:v>Рівень комунальних тарифів</c:v>
                </c:pt>
                <c:pt idx="4">
                  <c:v>Боротьба з корупцією</c:v>
                </c:pt>
                <c:pt idx="5">
                  <c:v>Рівень медичного обслуговування</c:v>
                </c:pt>
                <c:pt idx="6">
                  <c:v>Досягнення миру в країні</c:v>
                </c:pt>
              </c:strCache>
            </c:strRef>
          </c:cat>
          <c:val>
            <c:numRef>
              <c:f>Лист1!$D$2:$D$8</c:f>
              <c:numCache>
                <c:formatCode>###0.0%</c:formatCode>
                <c:ptCount val="7"/>
                <c:pt idx="0">
                  <c:v>2.725E-2</c:v>
                </c:pt>
                <c:pt idx="1">
                  <c:v>5.1249999999999997E-2</c:v>
                </c:pt>
                <c:pt idx="2">
                  <c:v>5.5750000000000001E-2</c:v>
                </c:pt>
                <c:pt idx="3">
                  <c:v>7.825E-2</c:v>
                </c:pt>
                <c:pt idx="4">
                  <c:v>8.4000000000000005E-2</c:v>
                </c:pt>
                <c:pt idx="5">
                  <c:v>9.6274068517129288E-2</c:v>
                </c:pt>
                <c:pt idx="6">
                  <c:v>0.10272431892026994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953-476E-AA92-BA0FA341A21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ВВ/ ВІДМОВА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8366516387414694E-3"/>
                  <c:y val="-1.5583391189016377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783-4EED-ADB4-44962C000ECD}"/>
                </c:ext>
              </c:extLst>
            </c:dLbl>
            <c:dLbl>
              <c:idx val="1"/>
              <c:layout>
                <c:manualLayout>
                  <c:x val="1.206527860987885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7953-476E-AA92-BA0FA341A21E}"/>
                </c:ext>
              </c:extLst>
            </c:dLbl>
            <c:dLbl>
              <c:idx val="2"/>
              <c:layout>
                <c:manualLayout>
                  <c:x val="1.411841789350153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7953-476E-AA92-BA0FA341A21E}"/>
                </c:ext>
              </c:extLst>
            </c:dLbl>
            <c:dLbl>
              <c:idx val="3"/>
              <c:layout>
                <c:manualLayout>
                  <c:x val="5.673303277482938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7953-476E-AA92-BA0FA341A21E}"/>
                </c:ext>
              </c:extLst>
            </c:dLbl>
            <c:dLbl>
              <c:idx val="4"/>
              <c:layout>
                <c:manualLayout>
                  <c:x val="2.7904743312713231E-3"/>
                  <c:y val="4.703317811017911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783-4EED-ADB4-44962C000ECD}"/>
                </c:ext>
              </c:extLst>
            </c:dLbl>
            <c:dLbl>
              <c:idx val="5"/>
              <c:layout>
                <c:manualLayout>
                  <c:x val="8.5099549162245113E-3"/>
                  <c:y val="8.6724948859824898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7953-476E-AA92-BA0FA341A21E}"/>
                </c:ext>
              </c:extLst>
            </c:dLbl>
            <c:dLbl>
              <c:idx val="6"/>
              <c:layout>
                <c:manualLayout>
                  <c:x val="2.7714014526801882E-3"/>
                  <c:y val="2.276191027340938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7953-476E-AA92-BA0FA341A21E}"/>
                </c:ext>
              </c:extLst>
            </c:dLbl>
            <c:dLbl>
              <c:idx val="7"/>
              <c:layout>
                <c:manualLayout>
                  <c:x val="1.4183258193707347E-3"/>
                  <c:y val="-6.91184172644390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953-476E-AA92-BA0FA341A21E}"/>
                </c:ext>
              </c:extLst>
            </c:dLbl>
            <c:dLbl>
              <c:idx val="8"/>
              <c:layout>
                <c:manualLayout>
                  <c:x val="7.09162909685367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953-476E-AA92-BA0FA341A21E}"/>
                </c:ext>
              </c:extLst>
            </c:dLbl>
            <c:dLbl>
              <c:idx val="9"/>
              <c:layout>
                <c:manualLayout>
                  <c:x val="1.276493237433682E-2"/>
                  <c:y val="-1.833677065629148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953-476E-AA92-BA0FA341A21E}"/>
                </c:ext>
              </c:extLst>
            </c:dLbl>
            <c:dLbl>
              <c:idx val="10"/>
              <c:layout>
                <c:manualLayout>
                  <c:x val="7.091629096853673E-3"/>
                  <c:y val="-4.223854482943799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953-476E-AA92-BA0FA341A21E}"/>
                </c:ext>
              </c:extLst>
            </c:dLbl>
            <c:dLbl>
              <c:idx val="11"/>
              <c:layout>
                <c:manualLayout>
                  <c:x val="1.4183258193705265E-3"/>
                  <c:y val="-2.24879763887141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953-476E-AA92-BA0FA341A21E}"/>
                </c:ext>
              </c:extLst>
            </c:dLbl>
            <c:dLbl>
              <c:idx val="12"/>
              <c:layout>
                <c:manualLayout>
                  <c:x val="5.0034514456260074E-3"/>
                  <c:y val="2.30394724214789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953-476E-AA92-BA0FA341A21E}"/>
                </c:ext>
              </c:extLst>
            </c:dLbl>
            <c:dLbl>
              <c:idx val="13"/>
              <c:layout>
                <c:manualLayout>
                  <c:x val="2.8366516387414694E-3"/>
                  <c:y val="-2.6613311844338796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7953-476E-AA92-BA0FA341A21E}"/>
                </c:ext>
              </c:extLst>
            </c:dLbl>
            <c:dLbl>
              <c:idx val="14"/>
              <c:layout>
                <c:manualLayout>
                  <c:x val="-1.418325819370734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7953-476E-AA92-BA0FA341A21E}"/>
                </c:ext>
              </c:extLst>
            </c:dLbl>
            <c:dLbl>
              <c:idx val="15"/>
              <c:layout>
                <c:manualLayout>
                  <c:x val="7.091629096853464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7953-476E-AA92-BA0FA341A21E}"/>
                </c:ext>
              </c:extLst>
            </c:dLbl>
            <c:dLbl>
              <c:idx val="16"/>
              <c:layout>
                <c:manualLayout>
                  <c:x val="1.2764932374336612E-2"/>
                  <c:y val="-2.276412388415421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7953-476E-AA92-BA0FA341A21E}"/>
                </c:ext>
              </c:extLst>
            </c:dLbl>
            <c:dLbl>
              <c:idx val="17"/>
              <c:layout>
                <c:manualLayout>
                  <c:x val="1.276493237433661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7953-476E-AA92-BA0FA341A21E}"/>
                </c:ext>
              </c:extLst>
            </c:dLbl>
            <c:dLbl>
              <c:idx val="18"/>
              <c:layout>
                <c:manualLayout>
                  <c:x val="2.127488729056101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7953-476E-AA92-BA0FA341A21E}"/>
                </c:ext>
              </c:extLst>
            </c:dLbl>
            <c:dLbl>
              <c:idx val="19"/>
              <c:layout>
                <c:manualLayout>
                  <c:x val="1.2764932374336612E-2"/>
                  <c:y val="1.043343625229163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7953-476E-AA92-BA0FA341A21E}"/>
                </c:ext>
              </c:extLst>
            </c:dLbl>
            <c:dLbl>
              <c:idx val="21"/>
              <c:layout>
                <c:manualLayout>
                  <c:x val="8.5099549162244072E-3"/>
                  <c:y val="2.086687250458326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7953-476E-AA92-BA0FA341A21E}"/>
                </c:ext>
              </c:extLst>
            </c:dLbl>
            <c:dLbl>
              <c:idx val="22"/>
              <c:layout>
                <c:manualLayout>
                  <c:x val="8.5099549162244072E-3"/>
                  <c:y val="-1.7924506995397345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7953-476E-AA92-BA0FA341A2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Рівень безробіття</c:v>
                </c:pt>
                <c:pt idx="1">
                  <c:v>Економічне становище в країні</c:v>
                </c:pt>
                <c:pt idx="2">
                  <c:v>Рівень життя населення</c:v>
                </c:pt>
                <c:pt idx="3">
                  <c:v>Рівень комунальних тарифів</c:v>
                </c:pt>
                <c:pt idx="4">
                  <c:v>Боротьба з корупцією</c:v>
                </c:pt>
                <c:pt idx="5">
                  <c:v>Рівень медичного обслуговування</c:v>
                </c:pt>
                <c:pt idx="6">
                  <c:v>Досягнення миру в країні</c:v>
                </c:pt>
              </c:strCache>
            </c:strRef>
          </c:cat>
          <c:val>
            <c:numRef>
              <c:f>Лист1!$E$2:$E$8</c:f>
              <c:numCache>
                <c:formatCode>###0.0%</c:formatCode>
                <c:ptCount val="7"/>
                <c:pt idx="0">
                  <c:v>0.115</c:v>
                </c:pt>
                <c:pt idx="1">
                  <c:v>4.7249999999999993E-2</c:v>
                </c:pt>
                <c:pt idx="2">
                  <c:v>3.5000000000000003E-2</c:v>
                </c:pt>
                <c:pt idx="3">
                  <c:v>4.9500000000000002E-2</c:v>
                </c:pt>
                <c:pt idx="4">
                  <c:v>9.425E-2</c:v>
                </c:pt>
                <c:pt idx="5">
                  <c:v>0.13653413353338334</c:v>
                </c:pt>
                <c:pt idx="6">
                  <c:v>7.0982254436390904E-2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7953-476E-AA92-BA0FA341A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25920"/>
        <c:axId val="12264576"/>
      </c:barChart>
      <c:catAx>
        <c:axId val="12225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uk-UA"/>
          </a:p>
        </c:txPr>
        <c:crossAx val="12264576"/>
        <c:crosses val="autoZero"/>
        <c:auto val="1"/>
        <c:lblAlgn val="ctr"/>
        <c:lblOffset val="100"/>
        <c:noMultiLvlLbl val="0"/>
      </c:catAx>
      <c:valAx>
        <c:axId val="122645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222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102930716085616"/>
          <c:y val="1.3823683452887635E-2"/>
          <c:w val="0.87897068409874712"/>
          <c:h val="8.5409665579271002E-2"/>
        </c:manualLayout>
      </c:layout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75316378816574"/>
          <c:y val="1.5457819465468377E-2"/>
          <c:w val="0.52874023521469005"/>
          <c:h val="0.918614746891909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9.9684653572250273E-2"/>
                  <c:y val="-2.43759226135305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508-4319-9A4B-E441C98AA9B9}"/>
                </c:ext>
              </c:extLst>
            </c:dLbl>
            <c:dLbl>
              <c:idx val="1"/>
              <c:layout>
                <c:manualLayout>
                  <c:x val="0.2672223633861861"/>
                  <c:y val="2.0517080906594872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508-4319-9A4B-E441C98AA9B9}"/>
                </c:ext>
              </c:extLst>
            </c:dLbl>
            <c:dLbl>
              <c:idx val="2"/>
              <c:layout>
                <c:manualLayout>
                  <c:x val="4.6950493366091743E-2"/>
                  <c:y val="1.605262621547205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508-4319-9A4B-E441C98AA9B9}"/>
                </c:ext>
              </c:extLst>
            </c:dLbl>
            <c:dLbl>
              <c:idx val="3"/>
              <c:layout>
                <c:manualLayout>
                  <c:x val="2.8126376888316592E-2"/>
                  <c:y val="-2.384795231962389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508-4319-9A4B-E441C98AA9B9}"/>
                </c:ext>
              </c:extLst>
            </c:dLbl>
            <c:dLbl>
              <c:idx val="4"/>
              <c:layout>
                <c:manualLayout>
                  <c:x val="3.7926583696794511E-2"/>
                  <c:y val="2.581231238371793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508-4319-9A4B-E441C98AA9B9}"/>
                </c:ext>
              </c:extLst>
            </c:dLbl>
            <c:dLbl>
              <c:idx val="5"/>
              <c:layout>
                <c:manualLayout>
                  <c:x val="3.3537260967478361E-2"/>
                  <c:y val="1.440271904702265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508-4319-9A4B-E441C98AA9B9}"/>
                </c:ext>
              </c:extLst>
            </c:dLbl>
            <c:dLbl>
              <c:idx val="6"/>
              <c:layout>
                <c:manualLayout>
                  <c:x val="3.3949370778965253E-2"/>
                  <c:y val="2.7563155049540888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508-4319-9A4B-E441C98AA9B9}"/>
                </c:ext>
              </c:extLst>
            </c:dLbl>
            <c:dLbl>
              <c:idx val="7"/>
              <c:layout>
                <c:manualLayout>
                  <c:x val="3.6485965541496988E-2"/>
                  <c:y val="-2.454285439763345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508-4319-9A4B-E441C98AA9B9}"/>
                </c:ext>
              </c:extLst>
            </c:dLbl>
            <c:dLbl>
              <c:idx val="8"/>
              <c:layout>
                <c:manualLayout>
                  <c:x val="4.4842139570525061E-2"/>
                  <c:y val="-2.357232076912848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508-4319-9A4B-E441C98AA9B9}"/>
                </c:ext>
              </c:extLst>
            </c:dLbl>
            <c:dLbl>
              <c:idx val="9"/>
              <c:layout>
                <c:manualLayout>
                  <c:x val="5.1602859900796924E-2"/>
                  <c:y val="-2.5262990349984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508-4319-9A4B-E441C98AA9B9}"/>
                </c:ext>
              </c:extLst>
            </c:dLbl>
            <c:dLbl>
              <c:idx val="10"/>
              <c:layout>
                <c:manualLayout>
                  <c:x val="4.9999634988452682E-2"/>
                  <c:y val="-2.45447954648904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508-4319-9A4B-E441C98AA9B9}"/>
                </c:ext>
              </c:extLst>
            </c:dLbl>
            <c:dLbl>
              <c:idx val="11"/>
              <c:layout>
                <c:manualLayout>
                  <c:x val="6.4258987702878717E-2"/>
                  <c:y val="-2.437786368078760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508-4319-9A4B-E441C98AA9B9}"/>
                </c:ext>
              </c:extLst>
            </c:dLbl>
            <c:dLbl>
              <c:idx val="12"/>
              <c:layout>
                <c:manualLayout>
                  <c:x val="8.5527504091072862E-2"/>
                  <c:y val="1.0869976639255562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508-4319-9A4B-E441C98AA9B9}"/>
                </c:ext>
              </c:extLst>
            </c:dLbl>
            <c:dLbl>
              <c:idx val="13"/>
              <c:layout>
                <c:manualLayout>
                  <c:x val="9.0366497497551476E-2"/>
                  <c:y val="-2.482042701538564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226-457B-9093-8B2EC563D069}"/>
                </c:ext>
              </c:extLst>
            </c:dLbl>
            <c:dLbl>
              <c:idx val="14"/>
              <c:layout>
                <c:manualLayout>
                  <c:x val="0.1189756315936098"/>
                  <c:y val="2.410805533206322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226-457B-9093-8B2EC563D069}"/>
                </c:ext>
              </c:extLst>
            </c:dLbl>
            <c:dLbl>
              <c:idx val="15"/>
              <c:layout>
                <c:manualLayout>
                  <c:x val="0.1615748340787026"/>
                  <c:y val="4.4256333459826217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019-4678-B159-85269BB9F69F}"/>
                </c:ext>
              </c:extLst>
            </c:dLbl>
            <c:dLbl>
              <c:idx val="16"/>
              <c:layout>
                <c:manualLayout>
                  <c:x val="0.18132066358628321"/>
                  <c:y val="-2.47350200560774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019-4678-B159-85269BB9F69F}"/>
                </c:ext>
              </c:extLst>
            </c:dLbl>
            <c:dLbl>
              <c:idx val="17"/>
              <c:layout>
                <c:manualLayout>
                  <c:x val="7.1833801529327737E-2"/>
                  <c:y val="-2.465155416402600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9-4678-B159-85269BB9F69F}"/>
                </c:ext>
              </c:extLst>
            </c:dLbl>
            <c:dLbl>
              <c:idx val="18"/>
              <c:layout>
                <c:manualLayout>
                  <c:x val="9.7787064508843891E-2"/>
                  <c:y val="-5.2991136116370862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19-4678-B159-85269BB9F69F}"/>
                </c:ext>
              </c:extLst>
            </c:dLbl>
            <c:dLbl>
              <c:idx val="19"/>
              <c:layout>
                <c:manualLayout>
                  <c:x val="9.824379992563173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9-4678-B159-85269BB9F69F}"/>
                </c:ext>
              </c:extLst>
            </c:dLbl>
            <c:dLbl>
              <c:idx val="20"/>
              <c:layout>
                <c:manualLayout>
                  <c:x val="0.12937740098119813"/>
                  <c:y val="-2.51795244579327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9-4678-B159-85269BB9F69F}"/>
                </c:ext>
              </c:extLst>
            </c:dLbl>
            <c:dLbl>
              <c:idx val="21"/>
              <c:layout>
                <c:manualLayout>
                  <c:x val="0.2679683998906377"/>
                  <c:y val="-9.944087557661829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9-4678-B159-85269BB9F69F}"/>
                </c:ext>
              </c:extLst>
            </c:dLbl>
            <c:dLbl>
              <c:idx val="22"/>
              <c:layout>
                <c:manualLayout>
                  <c:x val="0.16082307398694404"/>
                  <c:y val="-2.34324737725409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9-4678-B159-85269BB9F69F}"/>
                </c:ext>
              </c:extLst>
            </c:dLbl>
            <c:dLbl>
              <c:idx val="23"/>
              <c:layout>
                <c:manualLayout>
                  <c:x val="0.23641016670480605"/>
                  <c:y val="-1.171722819153192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9-4678-B159-85269BB9F6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НЕ БРАВ БИ УЧАСТІ У ГОЛОСУВАННІ</c:v>
                </c:pt>
                <c:pt idx="1">
                  <c:v>ВВ/ ЩЕ НЕ ВИЗНАЧИВСЯ/ НЕ ЗНАЮ/ ВIДМОВА</c:v>
                </c:pt>
                <c:pt idx="2">
                  <c:v>ІНША ПАРТІЯ</c:v>
                </c:pt>
                <c:pt idx="3">
                  <c:v>Радикальна партiя Олега Ляшка</c:v>
                </c:pt>
                <c:pt idx="4">
                  <c:v>Партія 'Громадянська позицiя'</c:v>
                </c:pt>
                <c:pt idx="5">
                  <c:v>Партія Об'єднання 'Самопомiч'</c:v>
                </c:pt>
                <c:pt idx="6">
                  <c:v>Партія 'Українська стратегія Гройсмана'</c:v>
                </c:pt>
                <c:pt idx="7">
                  <c:v>Партія 'Сила і честь'</c:v>
                </c:pt>
                <c:pt idx="8">
                  <c:v>Партія ВО 'Свобода'</c:v>
                </c:pt>
                <c:pt idx="9">
                  <c:v>Партія 'Голос'</c:v>
                </c:pt>
                <c:pt idx="10">
                  <c:v>Партія Шарія</c:v>
                </c:pt>
                <c:pt idx="11">
                  <c:v>Партія 'Рух Нових Сил Михайла Саакашвілі'</c:v>
                </c:pt>
                <c:pt idx="12">
                  <c:v>Партія 'Опозицiйна платформа - За життя'</c:v>
                </c:pt>
                <c:pt idx="13">
                  <c:v>Партія ВО 'Батькiвщина'</c:v>
                </c:pt>
                <c:pt idx="14">
                  <c:v>Партія 'УДАР' Віталія Кличка</c:v>
                </c:pt>
                <c:pt idx="15">
                  <c:v>Партiя 'Слуга Народу'</c:v>
                </c:pt>
                <c:pt idx="16">
                  <c:v>Партія 'Європейська Солiдарнiсть'</c:v>
                </c:pt>
              </c:strCache>
            </c:strRef>
          </c:cat>
          <c:val>
            <c:numRef>
              <c:f>Лист1!$B$2:$B$18</c:f>
              <c:numCache>
                <c:formatCode>###0.0</c:formatCode>
                <c:ptCount val="17"/>
                <c:pt idx="0">
                  <c:v>7.3050822606438697</c:v>
                </c:pt>
                <c:pt idx="1">
                  <c:v>22.495906835750485</c:v>
                </c:pt>
                <c:pt idx="2">
                  <c:v>2.2672375467226455</c:v>
                </c:pt>
                <c:pt idx="3">
                  <c:v>0.67354187770500717</c:v>
                </c:pt>
                <c:pt idx="4">
                  <c:v>1.4909100591599194</c:v>
                </c:pt>
                <c:pt idx="5">
                  <c:v>1.5279514711743909</c:v>
                </c:pt>
                <c:pt idx="6">
                  <c:v>1.5778513003611974</c:v>
                </c:pt>
                <c:pt idx="7">
                  <c:v>1.6864369483533745</c:v>
                </c:pt>
                <c:pt idx="8">
                  <c:v>2.0917075193519961</c:v>
                </c:pt>
                <c:pt idx="9">
                  <c:v>2.9381740972551964</c:v>
                </c:pt>
                <c:pt idx="10">
                  <c:v>3.1231462928127049</c:v>
                </c:pt>
                <c:pt idx="11">
                  <c:v>3.5890691196731916</c:v>
                </c:pt>
                <c:pt idx="12">
                  <c:v>6.1541796809837948</c:v>
                </c:pt>
                <c:pt idx="13">
                  <c:v>6.3517752878885361</c:v>
                </c:pt>
                <c:pt idx="14">
                  <c:v>9.3633175922542549</c:v>
                </c:pt>
                <c:pt idx="15">
                  <c:v>12.776774463971361</c:v>
                </c:pt>
                <c:pt idx="16">
                  <c:v>14.586937645938084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508-4319-9A4B-E441C98AA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74400"/>
        <c:axId val="12375936"/>
      </c:barChart>
      <c:catAx>
        <c:axId val="12374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12375936"/>
        <c:crosses val="autoZero"/>
        <c:auto val="1"/>
        <c:lblAlgn val="ctr"/>
        <c:lblOffset val="100"/>
        <c:noMultiLvlLbl val="0"/>
      </c:catAx>
      <c:valAx>
        <c:axId val="12375936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12374400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642347310199399"/>
          <c:y val="3.1687995124923825E-2"/>
          <c:w val="0.51381391884994188"/>
          <c:h val="0.897546051716113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5.9162770894047451E-2"/>
                  <c:y val="-2.4377300186653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00-44B3-807B-33CBD585988C}"/>
                </c:ext>
              </c:extLst>
            </c:dLbl>
            <c:dLbl>
              <c:idx val="1"/>
              <c:layout>
                <c:manualLayout>
                  <c:x val="3.29011303254612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0-44B3-807B-33CBD585988C}"/>
                </c:ext>
              </c:extLst>
            </c:dLbl>
            <c:dLbl>
              <c:idx val="2"/>
              <c:layout>
                <c:manualLayout>
                  <c:x val="4.45036953501017E-2"/>
                  <c:y val="-2.43753808653251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00-44B3-807B-33CBD585988C}"/>
                </c:ext>
              </c:extLst>
            </c:dLbl>
            <c:dLbl>
              <c:idx val="3"/>
              <c:layout>
                <c:manualLayout>
                  <c:x val="4.30422412032255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00-44B3-807B-33CBD585988C}"/>
                </c:ext>
              </c:extLst>
            </c:dLbl>
            <c:dLbl>
              <c:idx val="4"/>
              <c:layout>
                <c:manualLayout>
                  <c:x val="4.5876081346609164E-2"/>
                  <c:y val="-2.4377300186653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00-44B3-807B-33CBD585988C}"/>
                </c:ext>
              </c:extLst>
            </c:dLbl>
            <c:dLbl>
              <c:idx val="5"/>
              <c:layout>
                <c:manualLayout>
                  <c:x val="4.437009312454869E-2"/>
                  <c:y val="2.4375380865326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00-44B3-807B-33CBD585988C}"/>
                </c:ext>
              </c:extLst>
            </c:dLbl>
            <c:dLbl>
              <c:idx val="6"/>
              <c:layout>
                <c:manualLayout>
                  <c:x val="5.16773638589293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00-44B3-807B-33CBD585988C}"/>
                </c:ext>
              </c:extLst>
            </c:dLbl>
            <c:dLbl>
              <c:idx val="7"/>
              <c:layout>
                <c:manualLayout>
                  <c:x val="6.487498525599901E-2"/>
                  <c:y val="2.4375380865326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00-44B3-807B-33CBD585988C}"/>
                </c:ext>
              </c:extLst>
            </c:dLbl>
            <c:dLbl>
              <c:idx val="8"/>
              <c:layout>
                <c:manualLayout>
                  <c:x val="6.6247371252506473E-2"/>
                  <c:y val="-1.919321327978426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00-44B3-807B-33CBD585988C}"/>
                </c:ext>
              </c:extLst>
            </c:dLbl>
            <c:dLbl>
              <c:idx val="9"/>
              <c:layout>
                <c:manualLayout>
                  <c:x val="7.34656889116481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00-44B3-807B-33CBD585988C}"/>
                </c:ext>
              </c:extLst>
            </c:dLbl>
            <c:dLbl>
              <c:idx val="10"/>
              <c:layout>
                <c:manualLayout>
                  <c:x val="0.1127913486517510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F00-44B3-807B-33CBD585988C}"/>
                </c:ext>
              </c:extLst>
            </c:dLbl>
            <c:dLbl>
              <c:idx val="11"/>
              <c:layout>
                <c:manualLayout>
                  <c:x val="0.11420826872344282"/>
                  <c:y val="-2.4375380865326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F00-44B3-807B-33CBD585988C}"/>
                </c:ext>
              </c:extLst>
            </c:dLbl>
            <c:dLbl>
              <c:idx val="12"/>
              <c:layout>
                <c:manualLayout>
                  <c:x val="0.1664198113343249"/>
                  <c:y val="-1.919321327978426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F00-44B3-807B-33CBD585988C}"/>
                </c:ext>
              </c:extLst>
            </c:dLbl>
            <c:dLbl>
              <c:idx val="13"/>
              <c:layout>
                <c:manualLayout>
                  <c:x val="0.21464791325636726"/>
                  <c:y val="-1.117192050429542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F00-44B3-807B-33CBD585988C}"/>
                </c:ext>
              </c:extLst>
            </c:dLbl>
            <c:dLbl>
              <c:idx val="14"/>
              <c:layout>
                <c:manualLayout>
                  <c:x val="0.24374339396833719"/>
                  <c:y val="-5.5859602521477115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F00-44B3-807B-33CBD585988C}"/>
                </c:ext>
              </c:extLst>
            </c:dLbl>
            <c:dLbl>
              <c:idx val="15"/>
              <c:layout>
                <c:manualLayout>
                  <c:x val="6.7834717591247276E-2"/>
                  <c:y val="-4.46876820171816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F00-44B3-807B-33CBD585988C}"/>
                </c:ext>
              </c:extLst>
            </c:dLbl>
            <c:dLbl>
              <c:idx val="16"/>
              <c:layout>
                <c:manualLayout>
                  <c:x val="9.495573922824864E-2"/>
                  <c:y val="2.234384100859084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F00-44B3-807B-33CBD585988C}"/>
                </c:ext>
              </c:extLst>
            </c:dLbl>
            <c:dLbl>
              <c:idx val="17"/>
              <c:layout>
                <c:manualLayout>
                  <c:x val="9.4117531983693853E-2"/>
                  <c:y val="-2.4375380865326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F00-44B3-807B-33CBD585988C}"/>
                </c:ext>
              </c:extLst>
            </c:dLbl>
            <c:dLbl>
              <c:idx val="18"/>
              <c:layout>
                <c:manualLayout>
                  <c:x val="0.1213954010224424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F00-44B3-807B-33CBD585988C}"/>
                </c:ext>
              </c:extLst>
            </c:dLbl>
            <c:dLbl>
              <c:idx val="19"/>
              <c:layout>
                <c:manualLayout>
                  <c:x val="0.2416428125512444"/>
                  <c:y val="-2.4375380865326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F00-44B3-807B-33CBD585988C}"/>
                </c:ext>
              </c:extLst>
            </c:dLbl>
            <c:dLbl>
              <c:idx val="20"/>
              <c:layout>
                <c:manualLayout>
                  <c:x val="0.2437123627346794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F00-44B3-807B-33CBD585988C}"/>
                </c:ext>
              </c:extLst>
            </c:dLbl>
            <c:dLbl>
              <c:idx val="21"/>
              <c:layout>
                <c:manualLayout>
                  <c:x val="0.33297910024796318"/>
                  <c:y val="-2.4375380865326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F00-44B3-807B-33CBD58598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1">
                        <a:lumMod val="10000"/>
                      </a:schemeClr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ІНША ПАРТІЯ</c:v>
                </c:pt>
                <c:pt idx="1">
                  <c:v>Радикальна партiя Олега Ляшка</c:v>
                </c:pt>
                <c:pt idx="2">
                  <c:v>Партія 'Громадянська позицiя'</c:v>
                </c:pt>
                <c:pt idx="3">
                  <c:v>Партія Об'єднання 'Самопомiч'</c:v>
                </c:pt>
                <c:pt idx="4">
                  <c:v>Партія 'Українська стратегія Гройсмана'</c:v>
                </c:pt>
                <c:pt idx="5">
                  <c:v>Партія 'Сила і честь'</c:v>
                </c:pt>
                <c:pt idx="6">
                  <c:v>Партія ВО 'Свобода'</c:v>
                </c:pt>
                <c:pt idx="7">
                  <c:v>Партія 'Голос'</c:v>
                </c:pt>
                <c:pt idx="8">
                  <c:v>Партія Шарія</c:v>
                </c:pt>
                <c:pt idx="9">
                  <c:v>Партія 'Рух Нових Сил Михайла Саакашвілі'</c:v>
                </c:pt>
                <c:pt idx="10">
                  <c:v>Партія 'Опозицiйна платформа - За життя'</c:v>
                </c:pt>
                <c:pt idx="11">
                  <c:v>Партія ВО 'Батькiвщина'</c:v>
                </c:pt>
                <c:pt idx="12">
                  <c:v>Партія 'УДАР' Віталія Кличка</c:v>
                </c:pt>
                <c:pt idx="13">
                  <c:v>Партiя 'Слуга Народу'</c:v>
                </c:pt>
                <c:pt idx="14">
                  <c:v>Партія 'Європейська Солiдарнiсть'</c:v>
                </c:pt>
              </c:strCache>
            </c:strRef>
          </c:cat>
          <c:val>
            <c:numRef>
              <c:f>Лист1!$B$2:$B$16</c:f>
              <c:numCache>
                <c:formatCode>###0.0</c:formatCode>
                <c:ptCount val="15"/>
                <c:pt idx="0">
                  <c:v>3.2297286208717684</c:v>
                </c:pt>
                <c:pt idx="1">
                  <c:v>0.95947488295794747</c:v>
                </c:pt>
                <c:pt idx="2">
                  <c:v>2.1238334272361392</c:v>
                </c:pt>
                <c:pt idx="3">
                  <c:v>2.1765997148770508</c:v>
                </c:pt>
                <c:pt idx="4">
                  <c:v>2.2476830941789716</c:v>
                </c:pt>
                <c:pt idx="5">
                  <c:v>2.4023656838543195</c:v>
                </c:pt>
                <c:pt idx="6">
                  <c:v>2.9796823237641354</c:v>
                </c:pt>
                <c:pt idx="7">
                  <c:v>4.1854921592695566</c:v>
                </c:pt>
                <c:pt idx="8">
                  <c:v>4.4489890279241653</c:v>
                </c:pt>
                <c:pt idx="9">
                  <c:v>5.1127061100640736</c:v>
                </c:pt>
                <c:pt idx="10">
                  <c:v>8.7667612431668811</c:v>
                </c:pt>
                <c:pt idx="11">
                  <c:v>9.0482404326330563</c:v>
                </c:pt>
                <c:pt idx="12">
                  <c:v>13.33824718002305</c:v>
                </c:pt>
                <c:pt idx="13">
                  <c:v>18.200789867988153</c:v>
                </c:pt>
                <c:pt idx="14">
                  <c:v>20.779406231190713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F98-4FB6-922D-96DA59CAF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85696"/>
        <c:axId val="12687232"/>
      </c:barChart>
      <c:catAx>
        <c:axId val="12685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12687232"/>
        <c:crosses val="autoZero"/>
        <c:auto val="1"/>
        <c:lblAlgn val="ctr"/>
        <c:lblOffset val="100"/>
        <c:noMultiLvlLbl val="0"/>
      </c:catAx>
      <c:valAx>
        <c:axId val="12687232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12685696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679892379676542"/>
          <c:y val="1.8001412233347794E-2"/>
          <c:w val="0.42947284068435371"/>
          <c:h val="0.920958133093073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4.4389484473330347E-2"/>
                  <c:y val="-2.43753602634296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08-4319-9A4B-E441C98AA9B9}"/>
                </c:ext>
              </c:extLst>
            </c:dLbl>
            <c:dLbl>
              <c:idx val="1"/>
              <c:layout>
                <c:manualLayout>
                  <c:x val="0.11450541874429337"/>
                  <c:y val="-2.260045538988073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08-4319-9A4B-E441C98AA9B9}"/>
                </c:ext>
              </c:extLst>
            </c:dLbl>
            <c:dLbl>
              <c:idx val="2"/>
              <c:layout>
                <c:manualLayout>
                  <c:x val="4.7833981591888154E-2"/>
                  <c:y val="1.6058663141649241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08-4319-9A4B-E441C98AA9B9}"/>
                </c:ext>
              </c:extLst>
            </c:dLbl>
            <c:dLbl>
              <c:idx val="3"/>
              <c:layout>
                <c:manualLayout>
                  <c:x val="1.9154128813503802E-2"/>
                  <c:y val="8.0295726185718196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08-4319-9A4B-E441C98AA9B9}"/>
                </c:ext>
              </c:extLst>
            </c:dLbl>
            <c:dLbl>
              <c:idx val="4"/>
              <c:layout>
                <c:manualLayout>
                  <c:x val="2.5924723111145666E-2"/>
                  <c:y val="-2.22473526213842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08-4319-9A4B-E441C98AA9B9}"/>
                </c:ext>
              </c:extLst>
            </c:dLbl>
            <c:dLbl>
              <c:idx val="5"/>
              <c:layout>
                <c:manualLayout>
                  <c:x val="2.8871300780731274E-2"/>
                  <c:y val="-2.276761574304936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08-4319-9A4B-E441C98AA9B9}"/>
                </c:ext>
              </c:extLst>
            </c:dLbl>
            <c:dLbl>
              <c:idx val="6"/>
              <c:layout>
                <c:manualLayout>
                  <c:x val="3.2259033706004595E-2"/>
                  <c:y val="-2.43753602634296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08-4319-9A4B-E441C98AA9B9}"/>
                </c:ext>
              </c:extLst>
            </c:dLbl>
            <c:dLbl>
              <c:idx val="7"/>
              <c:layout>
                <c:manualLayout>
                  <c:x val="3.7630417167510331E-2"/>
                  <c:y val="-2.418753964188993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08-4319-9A4B-E441C98AA9B9}"/>
                </c:ext>
              </c:extLst>
            </c:dLbl>
            <c:dLbl>
              <c:idx val="8"/>
              <c:layout>
                <c:manualLayout>
                  <c:x val="3.8560776561686168E-2"/>
                  <c:y val="-9.51311448098879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08-4319-9A4B-E441C98AA9B9}"/>
                </c:ext>
              </c:extLst>
            </c:dLbl>
            <c:dLbl>
              <c:idx val="9"/>
              <c:layout>
                <c:manualLayout>
                  <c:x val="5.2435321502070004E-2"/>
                  <c:y val="-1.6716035317038391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08-4319-9A4B-E441C98AA9B9}"/>
                </c:ext>
              </c:extLst>
            </c:dLbl>
            <c:dLbl>
              <c:idx val="10"/>
              <c:layout>
                <c:manualLayout>
                  <c:x val="4.8099110510824987E-2"/>
                  <c:y val="-3.3432070634076781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508-4319-9A4B-E441C98AA9B9}"/>
                </c:ext>
              </c:extLst>
            </c:dLbl>
            <c:dLbl>
              <c:idx val="11"/>
              <c:layout>
                <c:manualLayout>
                  <c:x val="5.6158249855566666E-2"/>
                  <c:y val="-2.437723846964508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508-4319-9A4B-E441C98AA9B9}"/>
                </c:ext>
              </c:extLst>
            </c:dLbl>
            <c:dLbl>
              <c:idx val="12"/>
              <c:layout>
                <c:manualLayout>
                  <c:x val="5.3593999095901214E-2"/>
                  <c:y val="4.70171361900474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508-4319-9A4B-E441C98AA9B9}"/>
                </c:ext>
              </c:extLst>
            </c:dLbl>
            <c:dLbl>
              <c:idx val="13"/>
              <c:layout>
                <c:manualLayout>
                  <c:x val="0.19844865179880569"/>
                  <c:y val="2.760963136634431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26-457B-9093-8B2EC563D069}"/>
                </c:ext>
              </c:extLst>
            </c:dLbl>
            <c:dLbl>
              <c:idx val="14"/>
              <c:layout>
                <c:manualLayout>
                  <c:x val="5.7572308981609088E-2"/>
                  <c:y val="-2.17984613359042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26-457B-9093-8B2EC563D069}"/>
                </c:ext>
              </c:extLst>
            </c:dLbl>
            <c:dLbl>
              <c:idx val="15"/>
              <c:layout>
                <c:manualLayout>
                  <c:x val="0.21184362531228906"/>
                  <c:y val="-2.420819991025933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19-4678-B159-85269BB9F69F}"/>
                </c:ext>
              </c:extLst>
            </c:dLbl>
            <c:dLbl>
              <c:idx val="16"/>
              <c:layout>
                <c:manualLayout>
                  <c:x val="4.8913762690810721E-2"/>
                  <c:y val="-2.51795244579327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19-4678-B159-85269BB9F69F}"/>
                </c:ext>
              </c:extLst>
            </c:dLbl>
            <c:dLbl>
              <c:idx val="17"/>
              <c:layout>
                <c:manualLayout>
                  <c:x val="5.0991561515298926E-2"/>
                  <c:y val="-2.259699694125356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9-4678-B159-85269BB9F69F}"/>
                </c:ext>
              </c:extLst>
            </c:dLbl>
            <c:dLbl>
              <c:idx val="18"/>
              <c:layout>
                <c:manualLayout>
                  <c:x val="5.7562446919745519E-2"/>
                  <c:y val="-2.56240288597879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19-4678-B159-85269BB9F69F}"/>
                </c:ext>
              </c:extLst>
            </c:dLbl>
            <c:dLbl>
              <c:idx val="19"/>
              <c:layout>
                <c:manualLayout>
                  <c:x val="6.3706282110472065E-2"/>
                  <c:y val="-4.93031083280520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9-4678-B159-85269BB9F69F}"/>
                </c:ext>
              </c:extLst>
            </c:dLbl>
            <c:dLbl>
              <c:idx val="20"/>
              <c:layout>
                <c:manualLayout>
                  <c:x val="7.9808162255228784E-2"/>
                  <c:y val="-2.51795244579327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9-4678-B159-85269BB9F69F}"/>
                </c:ext>
              </c:extLst>
            </c:dLbl>
            <c:dLbl>
              <c:idx val="21"/>
              <c:layout>
                <c:manualLayout>
                  <c:x val="0.24573655038378328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9-4678-B159-85269BB9F69F}"/>
                </c:ext>
              </c:extLst>
            </c:dLbl>
            <c:dLbl>
              <c:idx val="22"/>
              <c:layout>
                <c:manualLayout>
                  <c:x val="0.16082307398694404"/>
                  <c:y val="-2.34324737725409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9-4678-B159-85269BB9F69F}"/>
                </c:ext>
              </c:extLst>
            </c:dLbl>
            <c:dLbl>
              <c:idx val="23"/>
              <c:layout>
                <c:manualLayout>
                  <c:x val="0.23641016670480605"/>
                  <c:y val="-1.171722819153192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9-4678-B159-85269BB9F6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НЕ БРАВ БИ УЧАСТІ У ГОЛОСУВАННІ</c:v>
                </c:pt>
                <c:pt idx="1">
                  <c:v>ВВ/ ЩЕ НЕ ВИЗНАЧИВСЯ/ НЕ ЗНАЮ/ ВIДМОВА</c:v>
                </c:pt>
                <c:pt idx="2">
                  <c:v>ІНШИЙ КАНДИДАТ</c:v>
                </c:pt>
                <c:pt idx="3">
                  <c:v>Яловий Костянтин (Партія 'Сила і честь')</c:v>
                </c:pt>
                <c:pt idx="4">
                  <c:v>Ткаченко Олександр (Партія 'Слуга Народу')</c:v>
                </c:pt>
                <c:pt idx="5">
                  <c:v>Іллєнко Андрій (Партія ВО 'Свобода')</c:v>
                </c:pt>
                <c:pt idx="6">
                  <c:v>Береза Борислав (Самовисування)</c:v>
                </c:pt>
                <c:pt idx="7">
                  <c:v>Кучеренко Олексій (Партія ВО 'Батьківщина')</c:v>
                </c:pt>
                <c:pt idx="8">
                  <c:v>Попов Олександр (Партія 'ОПЗЖ')</c:v>
                </c:pt>
                <c:pt idx="9">
                  <c:v>Гордон Дмитро (Самовисування)</c:v>
                </c:pt>
                <c:pt idx="10">
                  <c:v>Омельченко Олександр (Партія 'Єдність')</c:v>
                </c:pt>
                <c:pt idx="11">
                  <c:v>Притула Сергій (Партія 'Голос')</c:v>
                </c:pt>
                <c:pt idx="12">
                  <c:v>Пальчевський Андрій (Самовисування)</c:v>
                </c:pt>
                <c:pt idx="13">
                  <c:v>Кличко Віталій (Партія 'УДАР' Віталія Кличка)</c:v>
                </c:pt>
              </c:strCache>
            </c:strRef>
          </c:cat>
          <c:val>
            <c:numRef>
              <c:f>Лист1!$B$2:$B$15</c:f>
              <c:numCache>
                <c:formatCode>###0.0</c:formatCode>
                <c:ptCount val="14"/>
                <c:pt idx="0">
                  <c:v>4.7200043145784898</c:v>
                </c:pt>
                <c:pt idx="1">
                  <c:v>16.187007939628316</c:v>
                </c:pt>
                <c:pt idx="2">
                  <c:v>5.97</c:v>
                </c:pt>
                <c:pt idx="3">
                  <c:v>0.58888508662717987</c:v>
                </c:pt>
                <c:pt idx="4">
                  <c:v>0.99097857156421953</c:v>
                </c:pt>
                <c:pt idx="5">
                  <c:v>2.5514242226799824</c:v>
                </c:pt>
                <c:pt idx="6">
                  <c:v>2.5893054076162976</c:v>
                </c:pt>
                <c:pt idx="7">
                  <c:v>4.1434797719569962</c:v>
                </c:pt>
                <c:pt idx="8">
                  <c:v>4.1589592072626154</c:v>
                </c:pt>
                <c:pt idx="9">
                  <c:v>6.1426329714785641</c:v>
                </c:pt>
                <c:pt idx="10">
                  <c:v>6.1928516422804174</c:v>
                </c:pt>
                <c:pt idx="11">
                  <c:v>6.3387189629044309</c:v>
                </c:pt>
                <c:pt idx="12">
                  <c:v>6.9396412397812783</c:v>
                </c:pt>
                <c:pt idx="13">
                  <c:v>32.484115221189299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508-4319-9A4B-E441C98AA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89472"/>
        <c:axId val="12491008"/>
      </c:barChart>
      <c:catAx>
        <c:axId val="12489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12491008"/>
        <c:crosses val="autoZero"/>
        <c:auto val="1"/>
        <c:lblAlgn val="ctr"/>
        <c:lblOffset val="100"/>
        <c:noMultiLvlLbl val="0"/>
      </c:catAx>
      <c:valAx>
        <c:axId val="1249100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12489472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786605852147506"/>
          <c:y val="1.8001412233347794E-2"/>
          <c:w val="0.44840570595964391"/>
          <c:h val="0.920958133093073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7496852740839002E-2"/>
                  <c:y val="-2.43753602634296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08-4319-9A4B-E441C98AA9B9}"/>
                </c:ext>
              </c:extLst>
            </c:dLbl>
            <c:dLbl>
              <c:idx val="1"/>
              <c:layout>
                <c:manualLayout>
                  <c:x val="2.4210215123678283E-2"/>
                  <c:y val="2.51059824812193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08-4319-9A4B-E441C98AA9B9}"/>
                </c:ext>
              </c:extLst>
            </c:dLbl>
            <c:dLbl>
              <c:idx val="2"/>
              <c:layout>
                <c:manualLayout>
                  <c:x val="3.3270239072434094E-2"/>
                  <c:y val="2.54572070434986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08-4319-9A4B-E441C98AA9B9}"/>
                </c:ext>
              </c:extLst>
            </c:dLbl>
            <c:dLbl>
              <c:idx val="3"/>
              <c:layout>
                <c:manualLayout>
                  <c:x val="3.2261441883901516E-2"/>
                  <c:y val="2.46570911957402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08-4319-9A4B-E441C98AA9B9}"/>
                </c:ext>
              </c:extLst>
            </c:dLbl>
            <c:dLbl>
              <c:idx val="4"/>
              <c:layout>
                <c:manualLayout>
                  <c:x val="3.6119342874763406E-2"/>
                  <c:y val="1.605866314164049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08-4319-9A4B-E441C98AA9B9}"/>
                </c:ext>
              </c:extLst>
            </c:dLbl>
            <c:dLbl>
              <c:idx val="5"/>
              <c:layout>
                <c:manualLayout>
                  <c:x val="4.1978669048239929E-2"/>
                  <c:y val="-2.276761574304936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08-4319-9A4B-E441C98AA9B9}"/>
                </c:ext>
              </c:extLst>
            </c:dLbl>
            <c:dLbl>
              <c:idx val="6"/>
              <c:layout>
                <c:manualLayout>
                  <c:x val="4.9735524729349473E-2"/>
                  <c:y val="-4.8228579198978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08-4319-9A4B-E441C98AA9B9}"/>
                </c:ext>
              </c:extLst>
            </c:dLbl>
            <c:dLbl>
              <c:idx val="7"/>
              <c:layout>
                <c:manualLayout>
                  <c:x val="5.6563282442800615E-2"/>
                  <c:y val="-2.418753964188993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08-4319-9A4B-E441C98AA9B9}"/>
                </c:ext>
              </c:extLst>
            </c:dLbl>
            <c:dLbl>
              <c:idx val="8"/>
              <c:layout>
                <c:manualLayout>
                  <c:x val="5.4580893333085634E-2"/>
                  <c:y val="-2.35714880032395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08-4319-9A4B-E441C98AA9B9}"/>
                </c:ext>
              </c:extLst>
            </c:dLbl>
            <c:dLbl>
              <c:idx val="9"/>
              <c:layout>
                <c:manualLayout>
                  <c:x val="5.8260818509851521E-2"/>
                  <c:y val="-1.6716035317082121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08-4319-9A4B-E441C98AA9B9}"/>
                </c:ext>
              </c:extLst>
            </c:dLbl>
            <c:dLbl>
              <c:idx val="10"/>
              <c:layout>
                <c:manualLayout>
                  <c:x val="5.8293730274442832E-2"/>
                  <c:y val="-3.3432070634076781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508-4319-9A4B-E441C98AA9B9}"/>
                </c:ext>
              </c:extLst>
            </c:dLbl>
            <c:dLbl>
              <c:idx val="11"/>
              <c:layout>
                <c:manualLayout>
                  <c:x val="0.21344666906567056"/>
                  <c:y val="2.33291994014532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508-4319-9A4B-E441C98AA9B9}"/>
                </c:ext>
              </c:extLst>
            </c:dLbl>
            <c:dLbl>
              <c:idx val="12"/>
              <c:layout>
                <c:manualLayout>
                  <c:x val="6.0875870355628248E-2"/>
                  <c:y val="-2.454252061660007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508-4319-9A4B-E441C98AA9B9}"/>
                </c:ext>
              </c:extLst>
            </c:dLbl>
            <c:dLbl>
              <c:idx val="13"/>
              <c:layout>
                <c:manualLayout>
                  <c:x val="0.2057305230585327"/>
                  <c:y val="-4.74303415574348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26-457B-9093-8B2EC563D069}"/>
                </c:ext>
              </c:extLst>
            </c:dLbl>
            <c:dLbl>
              <c:idx val="14"/>
              <c:layout>
                <c:manualLayout>
                  <c:x val="5.7572308981609088E-2"/>
                  <c:y val="-2.17984613359042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26-457B-9093-8B2EC563D069}"/>
                </c:ext>
              </c:extLst>
            </c:dLbl>
            <c:dLbl>
              <c:idx val="15"/>
              <c:layout>
                <c:manualLayout>
                  <c:x val="0.21184362531228906"/>
                  <c:y val="-2.420819991025933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19-4678-B159-85269BB9F69F}"/>
                </c:ext>
              </c:extLst>
            </c:dLbl>
            <c:dLbl>
              <c:idx val="16"/>
              <c:layout>
                <c:manualLayout>
                  <c:x val="4.8913762690810721E-2"/>
                  <c:y val="-2.51795244579327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19-4678-B159-85269BB9F69F}"/>
                </c:ext>
              </c:extLst>
            </c:dLbl>
            <c:dLbl>
              <c:idx val="17"/>
              <c:layout>
                <c:manualLayout>
                  <c:x val="5.0991561515298926E-2"/>
                  <c:y val="-2.259699694125356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9-4678-B159-85269BB9F69F}"/>
                </c:ext>
              </c:extLst>
            </c:dLbl>
            <c:dLbl>
              <c:idx val="18"/>
              <c:layout>
                <c:manualLayout>
                  <c:x val="5.7562446919745519E-2"/>
                  <c:y val="-2.56240288597879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19-4678-B159-85269BB9F69F}"/>
                </c:ext>
              </c:extLst>
            </c:dLbl>
            <c:dLbl>
              <c:idx val="19"/>
              <c:layout>
                <c:manualLayout>
                  <c:x val="6.3706282110472065E-2"/>
                  <c:y val="-4.93031083280520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9-4678-B159-85269BB9F69F}"/>
                </c:ext>
              </c:extLst>
            </c:dLbl>
            <c:dLbl>
              <c:idx val="20"/>
              <c:layout>
                <c:manualLayout>
                  <c:x val="7.9808162255228784E-2"/>
                  <c:y val="-2.51795244579327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9-4678-B159-85269BB9F69F}"/>
                </c:ext>
              </c:extLst>
            </c:dLbl>
            <c:dLbl>
              <c:idx val="21"/>
              <c:layout>
                <c:manualLayout>
                  <c:x val="0.24573655038378328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9-4678-B159-85269BB9F69F}"/>
                </c:ext>
              </c:extLst>
            </c:dLbl>
            <c:dLbl>
              <c:idx val="22"/>
              <c:layout>
                <c:manualLayout>
                  <c:x val="0.16082307398694404"/>
                  <c:y val="-2.34324737725409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9-4678-B159-85269BB9F69F}"/>
                </c:ext>
              </c:extLst>
            </c:dLbl>
            <c:dLbl>
              <c:idx val="23"/>
              <c:layout>
                <c:manualLayout>
                  <c:x val="0.23641016670480605"/>
                  <c:y val="-1.171722819153192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9-4678-B159-85269BB9F6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ІНШИЙ КАНДИДАТ</c:v>
                </c:pt>
                <c:pt idx="1">
                  <c:v>Яловий Костянтин (Партія 'Сила і честь')</c:v>
                </c:pt>
                <c:pt idx="2">
                  <c:v>Ткаченко Олександр (Партія 'Слуга Народу')</c:v>
                </c:pt>
                <c:pt idx="3">
                  <c:v>Іллєнко Андрій (Партія ВО 'Свобода')</c:v>
                </c:pt>
                <c:pt idx="4">
                  <c:v>Береза Борислав (Самовисування)</c:v>
                </c:pt>
                <c:pt idx="5">
                  <c:v>Кучеренко Олексій (Партія ВО 'Батьківщина')</c:v>
                </c:pt>
                <c:pt idx="6">
                  <c:v>Попов Олександр (Партія 'ОПЗЖ')</c:v>
                </c:pt>
                <c:pt idx="7">
                  <c:v>Гордон Дмитро (Самовисування)</c:v>
                </c:pt>
                <c:pt idx="8">
                  <c:v>Омельченко Олександр (Партія 'Єдність')</c:v>
                </c:pt>
                <c:pt idx="9">
                  <c:v>Притула Сергій (Партія 'Голос')</c:v>
                </c:pt>
                <c:pt idx="10">
                  <c:v>Пальчевський Андрій (Самовисування)</c:v>
                </c:pt>
                <c:pt idx="11">
                  <c:v>Кличко Віталій (Партія 'УДАР' Віталія Кличка)</c:v>
                </c:pt>
              </c:strCache>
            </c:strRef>
          </c:cat>
          <c:val>
            <c:numRef>
              <c:f>Лист1!$B$2:$B$13</c:f>
              <c:numCache>
                <c:formatCode>###0.0</c:formatCode>
                <c:ptCount val="12"/>
                <c:pt idx="0">
                  <c:v>7.55</c:v>
                </c:pt>
                <c:pt idx="1">
                  <c:v>0.74454778281972467</c:v>
                </c:pt>
                <c:pt idx="2">
                  <c:v>1.2529284830524405</c:v>
                </c:pt>
                <c:pt idx="3">
                  <c:v>3.2258538909673282</c:v>
                </c:pt>
                <c:pt idx="4">
                  <c:v>3.2737483832806884</c:v>
                </c:pt>
                <c:pt idx="5">
                  <c:v>5.2387447864205638</c:v>
                </c:pt>
                <c:pt idx="6">
                  <c:v>5.258315971865434</c:v>
                </c:pt>
                <c:pt idx="7">
                  <c:v>7.7663433213841113</c:v>
                </c:pt>
                <c:pt idx="8">
                  <c:v>7.8298365237944907</c:v>
                </c:pt>
                <c:pt idx="9">
                  <c:v>8.0142616223795073</c:v>
                </c:pt>
                <c:pt idx="10">
                  <c:v>8.774028441162768</c:v>
                </c:pt>
                <c:pt idx="11">
                  <c:v>41.070790403814364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508-4319-9A4B-E441C98AA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609152"/>
        <c:axId val="132610688"/>
      </c:barChart>
      <c:catAx>
        <c:axId val="132609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132610688"/>
        <c:crosses val="autoZero"/>
        <c:auto val="1"/>
        <c:lblAlgn val="ctr"/>
        <c:lblOffset val="100"/>
        <c:noMultiLvlLbl val="0"/>
      </c:catAx>
      <c:valAx>
        <c:axId val="13261068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132609152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08942891723199E-2"/>
          <c:y val="9.420289855072464E-2"/>
          <c:w val="0.60981040309258472"/>
          <c:h val="0.6487435809654228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Олександр Ткаченко</c:v>
                </c:pt>
              </c:strCache>
            </c:strRef>
          </c:tx>
          <c:spPr>
            <a:solidFill>
              <a:srgbClr val="FFE48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###0.0</c:formatCode>
                <c:ptCount val="1"/>
                <c:pt idx="0">
                  <c:v>9.9894205699196483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FE-406B-AD6C-510F8F15AB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Віталій Кличко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###0.0</c:formatCode>
                <c:ptCount val="1"/>
                <c:pt idx="0">
                  <c:v>52.064386334915056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FE-406B-AD6C-510F8F15ABD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ЩЕ НЕ ВИЗНАЧИВСЯ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###0.0</c:formatCode>
                <c:ptCount val="1"/>
                <c:pt idx="0">
                  <c:v>12.139776096755405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FE-406B-AD6C-510F8F15ABD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БУДУ ГОЛОСУВАТИ</c:v>
                </c:pt>
              </c:strCache>
            </c:strRef>
          </c:tx>
          <c:spPr>
            <a:solidFill>
              <a:srgbClr val="FF616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###0.0</c:formatCode>
                <c:ptCount val="1"/>
                <c:pt idx="0">
                  <c:v>15.724796185044971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FE-406B-AD6C-510F8F15ABD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ВВ/ ВІДМОВА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###0.0</c:formatCode>
                <c:ptCount val="1"/>
                <c:pt idx="0">
                  <c:v>10.081620813364919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FE-406B-AD6C-510F8F15ABD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2718976"/>
        <c:axId val="132720512"/>
      </c:barChart>
      <c:catAx>
        <c:axId val="13271897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32720512"/>
        <c:crosses val="autoZero"/>
        <c:auto val="1"/>
        <c:lblAlgn val="ctr"/>
        <c:lblOffset val="100"/>
        <c:noMultiLvlLbl val="0"/>
      </c:catAx>
      <c:valAx>
        <c:axId val="1327205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3271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20296344746046"/>
          <c:y val="5.7748817665025431E-2"/>
          <c:w val="0.29927733474210294"/>
          <c:h val="0.94225118233497462"/>
        </c:manualLayout>
      </c:layout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08942891723199E-2"/>
          <c:y val="9.420289855072464E-2"/>
          <c:w val="0.60981040309258472"/>
          <c:h val="0.6487435809654228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Дмитро Гордон</c:v>
                </c:pt>
              </c:strCache>
            </c:strRef>
          </c:tx>
          <c:spPr>
            <a:solidFill>
              <a:srgbClr val="FFE48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###0.0</c:formatCode>
                <c:ptCount val="1"/>
                <c:pt idx="0">
                  <c:v>18.849914214908036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FE-406B-AD6C-510F8F15AB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Віталій Кличко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###0.0</c:formatCode>
                <c:ptCount val="1"/>
                <c:pt idx="0">
                  <c:v>49.720357056753599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FE-406B-AD6C-510F8F15ABD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ЩЕ НЕ ВИЗНАЧИВСЯ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###0.0</c:formatCode>
                <c:ptCount val="1"/>
                <c:pt idx="0">
                  <c:v>9.1066453142956547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FE-406B-AD6C-510F8F15ABD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БУДУ ГОЛОСУВАТИ</c:v>
                </c:pt>
              </c:strCache>
            </c:strRef>
          </c:tx>
          <c:spPr>
            <a:solidFill>
              <a:srgbClr val="FF616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###0.0</c:formatCode>
                <c:ptCount val="1"/>
                <c:pt idx="0">
                  <c:v>13.57753290484586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FE-406B-AD6C-510F8F15ABD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ВВ/ ВІДМОВА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###0.0</c:formatCode>
                <c:ptCount val="1"/>
                <c:pt idx="0">
                  <c:v>8.7455505091968444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FE-406B-AD6C-510F8F15ABD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5752320"/>
        <c:axId val="135778688"/>
      </c:barChart>
      <c:catAx>
        <c:axId val="13575232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35778688"/>
        <c:crosses val="autoZero"/>
        <c:auto val="1"/>
        <c:lblAlgn val="ctr"/>
        <c:lblOffset val="100"/>
        <c:noMultiLvlLbl val="0"/>
      </c:catAx>
      <c:valAx>
        <c:axId val="13577868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35752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20296344746046"/>
          <c:y val="5.7748817665025431E-2"/>
          <c:w val="0.29927733474210294"/>
          <c:h val="0.94225118233497462"/>
        </c:manualLayout>
      </c:layout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08942891723199E-2"/>
          <c:y val="9.420289855072464E-2"/>
          <c:w val="0.60981040309258472"/>
          <c:h val="0.6487435809654228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Андрій Пальчевський</c:v>
                </c:pt>
              </c:strCache>
            </c:strRef>
          </c:tx>
          <c:spPr>
            <a:solidFill>
              <a:srgbClr val="FFE48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###0.0</c:formatCode>
                <c:ptCount val="1"/>
                <c:pt idx="0">
                  <c:v>17.599084183958944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FE-406B-AD6C-510F8F15AB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Віталій Кличко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###0.0</c:formatCode>
                <c:ptCount val="1"/>
                <c:pt idx="0">
                  <c:v>49.302247277383458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FE-406B-AD6C-510F8F15ABD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ЩЕ НЕ ВИЗНАЧИВСЯ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###0.0</c:formatCode>
                <c:ptCount val="1"/>
                <c:pt idx="0">
                  <c:v>11.000816210350997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FE-406B-AD6C-510F8F15ABD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БУДУ ГОЛОСУВАТИ</c:v>
                </c:pt>
              </c:strCache>
            </c:strRef>
          </c:tx>
          <c:spPr>
            <a:solidFill>
              <a:srgbClr val="FF616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###0.0</c:formatCode>
                <c:ptCount val="1"/>
                <c:pt idx="0">
                  <c:v>12.495034444256458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FE-406B-AD6C-510F8F15ABD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ВВ/ ВІДМОВА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###0.0</c:formatCode>
                <c:ptCount val="1"/>
                <c:pt idx="0">
                  <c:v>9.6028178840501361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FE-406B-AD6C-510F8F15ABD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5822336"/>
        <c:axId val="135836416"/>
      </c:barChart>
      <c:catAx>
        <c:axId val="13582233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35836416"/>
        <c:crosses val="autoZero"/>
        <c:auto val="1"/>
        <c:lblAlgn val="ctr"/>
        <c:lblOffset val="100"/>
        <c:noMultiLvlLbl val="0"/>
      </c:catAx>
      <c:valAx>
        <c:axId val="1358364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35822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20296344746046"/>
          <c:y val="5.7748817665025431E-2"/>
          <c:w val="0.29927733474210294"/>
          <c:h val="0.94225118233497462"/>
        </c:manualLayout>
      </c:layout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452F696-E45B-4850-8E71-7CDE312D4B3A}" type="slidenum">
              <a:rPr lang="en-GB"/>
              <a:pPr>
                <a:defRPr/>
              </a:pPr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17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24700C-8431-4A26-B04C-F6B4A4ACB4A5}" type="slidenum">
              <a:rPr lang="en-GB" altLang="ru-RU" sz="1200" b="0">
                <a:solidFill>
                  <a:schemeClr val="tx1"/>
                </a:solidFill>
              </a:rPr>
              <a:pPr eaLnBrk="1" hangingPunct="1"/>
              <a:t>1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42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 userDrawn="1"/>
        </p:nvSpPr>
        <p:spPr bwMode="auto">
          <a:xfrm>
            <a:off x="0" y="6583363"/>
            <a:ext cx="1671638" cy="27622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uk-UA" sz="1200" dirty="0"/>
              <a:t>Травень 2020</a:t>
            </a:r>
            <a:endParaRPr lang="ru-RU" altLang="uk-UA" sz="1200" dirty="0"/>
          </a:p>
        </p:txBody>
      </p:sp>
      <p:sp>
        <p:nvSpPr>
          <p:cNvPr id="5" name="Rectangle 34"/>
          <p:cNvSpPr>
            <a:spLocks noChangeArrowheads="1"/>
          </p:cNvSpPr>
          <p:nvPr userDrawn="1"/>
        </p:nvSpPr>
        <p:spPr bwMode="auto">
          <a:xfrm>
            <a:off x="1689100" y="6583363"/>
            <a:ext cx="5773738" cy="274637"/>
          </a:xfrm>
          <a:prstGeom prst="rect">
            <a:avLst/>
          </a:prstGeom>
          <a:gradFill rotWithShape="1">
            <a:gsLst>
              <a:gs pos="0">
                <a:srgbClr val="A01200"/>
              </a:gs>
              <a:gs pos="50000">
                <a:srgbClr val="E61F00"/>
              </a:gs>
              <a:gs pos="100000">
                <a:srgbClr val="FF2800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uk-UA" sz="1200"/>
          </a:p>
        </p:txBody>
      </p:sp>
      <p:sp>
        <p:nvSpPr>
          <p:cNvPr id="6" name="Rectangle 53"/>
          <p:cNvSpPr>
            <a:spLocks noChangeArrowheads="1"/>
          </p:cNvSpPr>
          <p:nvPr userDrawn="1"/>
        </p:nvSpPr>
        <p:spPr bwMode="auto">
          <a:xfrm>
            <a:off x="0" y="-1588"/>
            <a:ext cx="9144000" cy="277813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sz="1200" dirty="0">
              <a:cs typeface="+mn-cs"/>
            </a:endParaRPr>
          </a:p>
        </p:txBody>
      </p:sp>
      <p:sp>
        <p:nvSpPr>
          <p:cNvPr id="7" name="Rectangle 53"/>
          <p:cNvSpPr>
            <a:spLocks noChangeArrowheads="1"/>
          </p:cNvSpPr>
          <p:nvPr userDrawn="1"/>
        </p:nvSpPr>
        <p:spPr bwMode="auto">
          <a:xfrm>
            <a:off x="0" y="266700"/>
            <a:ext cx="273050" cy="93503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sz="1200" dirty="0">
              <a:cs typeface="+mn-cs"/>
            </a:endParaRPr>
          </a:p>
        </p:txBody>
      </p:sp>
      <p:sp>
        <p:nvSpPr>
          <p:cNvPr id="8219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647700" y="1482725"/>
            <a:ext cx="8128000" cy="2536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1440"/>
          <a:lstStyle>
            <a:lvl1pPr algn="ctr">
              <a:spcBef>
                <a:spcPct val="20000"/>
              </a:spcBef>
              <a:defRPr sz="4800" b="1">
                <a:solidFill>
                  <a:srgbClr val="990505"/>
                </a:solidFill>
                <a:latin typeface="Verdana" pitchFamily="34" charset="0"/>
              </a:defRPr>
            </a:lvl1pPr>
          </a:lstStyle>
          <a:p>
            <a:pPr lvl="0"/>
            <a:r>
              <a:rPr lang="ru-RU" noProof="0" dirty="0"/>
              <a:t>Образец заголовка</a:t>
            </a:r>
          </a:p>
        </p:txBody>
      </p:sp>
      <p:sp>
        <p:nvSpPr>
          <p:cNvPr id="822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25700" y="4241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9" name="Rectangle 28"/>
          <p:cNvSpPr>
            <a:spLocks noGrp="1" noChangeArrowheads="1"/>
          </p:cNvSpPr>
          <p:nvPr>
            <p:ph type="sldNum" sz="quarter" idx="10"/>
          </p:nvPr>
        </p:nvSpPr>
        <p:spPr>
          <a:scene3d>
            <a:camera prst="orthographicFront"/>
            <a:lightRig rig="threePt" dir="t"/>
          </a:scene3d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C3077-EF18-412D-8ECF-49B6EDDB6803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  <p:pic>
        <p:nvPicPr>
          <p:cNvPr id="11" name="Picture 10" descr="socis_r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48"/>
          <a:stretch>
            <a:fillRect/>
          </a:stretch>
        </p:blipFill>
        <p:spPr bwMode="auto">
          <a:xfrm>
            <a:off x="7167176" y="442644"/>
            <a:ext cx="18716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4" descr="КВУ_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728" y="301053"/>
            <a:ext cx="1279525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79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91861-C259-4829-8263-9751777BD14C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34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1400175"/>
            <a:ext cx="2171700" cy="47259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00175"/>
            <a:ext cx="6362700" cy="47259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D5FE-D37C-4FC7-9D54-3D890E57C2F0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90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32E32-04CD-4AE0-9AF7-51985F963EDC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01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79437-FC93-44CE-8A27-1B2AF48CC2AA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31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C8FC4-3052-4500-AB2A-CEEB56558AFB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17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369D0-4B94-430B-B650-875B3912574E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47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D64F3-6BF9-410A-A926-8DE16096B8FF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79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AC996-2B0E-4E56-8647-4FDCA3F0BFEF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25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69AB9-B226-460D-8746-3310763D7DBB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5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CBD8-F8D5-4A9B-A1E6-1D6FEA20BBE1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13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76225"/>
            <a:ext cx="6551613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uk-UA"/>
              <a:t>Click to edit Master title style</a:t>
            </a:r>
          </a:p>
        </p:txBody>
      </p:sp>
      <p:sp>
        <p:nvSpPr>
          <p:cNvPr id="1027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</a:p>
        </p:txBody>
      </p:sp>
      <p:sp>
        <p:nvSpPr>
          <p:cNvPr id="1028" name="Rectangle 51"/>
          <p:cNvSpPr>
            <a:spLocks noChangeArrowheads="1"/>
          </p:cNvSpPr>
          <p:nvPr/>
        </p:nvSpPr>
        <p:spPr bwMode="auto">
          <a:xfrm>
            <a:off x="0" y="6583363"/>
            <a:ext cx="1671638" cy="2746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uk-UA" sz="1200" dirty="0"/>
              <a:t>Травень 2020</a:t>
            </a:r>
            <a:endParaRPr lang="ru-RU" altLang="uk-UA" sz="1200" dirty="0"/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1888" y="6584950"/>
            <a:ext cx="1662112" cy="27305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61E1973-A444-42F8-9DCF-9DE9FA5C43E8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  <p:sp>
        <p:nvSpPr>
          <p:cNvPr id="1031" name="Rectangle 53"/>
          <p:cNvSpPr>
            <a:spLocks noChangeArrowheads="1"/>
          </p:cNvSpPr>
          <p:nvPr/>
        </p:nvSpPr>
        <p:spPr bwMode="auto">
          <a:xfrm>
            <a:off x="1689100" y="6583363"/>
            <a:ext cx="5773738" cy="276225"/>
          </a:xfrm>
          <a:prstGeom prst="rect">
            <a:avLst/>
          </a:prstGeom>
          <a:gradFill rotWithShape="1">
            <a:gsLst>
              <a:gs pos="0">
                <a:srgbClr val="A01200"/>
              </a:gs>
              <a:gs pos="50000">
                <a:srgbClr val="E61F00"/>
              </a:gs>
              <a:gs pos="100000">
                <a:srgbClr val="FF2800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200" cap="all" dirty="0" err="1"/>
              <a:t>СОЦІАЛЬНО-ПОЛІТИЧна</a:t>
            </a:r>
            <a:r>
              <a:rPr lang="uk-UA" sz="1200" cap="all" dirty="0"/>
              <a:t> ситуація у</a:t>
            </a:r>
            <a:r>
              <a:rPr lang="uk-UA" sz="1200" cap="all" baseline="0" dirty="0"/>
              <a:t> місті </a:t>
            </a:r>
            <a:r>
              <a:rPr lang="uk-UA" sz="1200" cap="all" baseline="0" dirty="0" err="1"/>
              <a:t>київ</a:t>
            </a:r>
            <a:endParaRPr lang="ru-RU" sz="1200" dirty="0">
              <a:latin typeface="+mj-lt"/>
            </a:endParaRPr>
          </a:p>
        </p:txBody>
      </p:sp>
      <p:sp>
        <p:nvSpPr>
          <p:cNvPr id="9" name="Rectangle 53"/>
          <p:cNvSpPr>
            <a:spLocks noChangeArrowheads="1"/>
          </p:cNvSpPr>
          <p:nvPr/>
        </p:nvSpPr>
        <p:spPr bwMode="auto">
          <a:xfrm>
            <a:off x="0" y="-1588"/>
            <a:ext cx="9144000" cy="277813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sz="1200" dirty="0">
              <a:cs typeface="+mn-cs"/>
            </a:endParaRPr>
          </a:p>
        </p:txBody>
      </p:sp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0" y="266700"/>
            <a:ext cx="273050" cy="93503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sz="1200" dirty="0">
              <a:cs typeface="+mn-cs"/>
            </a:endParaRPr>
          </a:p>
        </p:txBody>
      </p:sp>
      <p:pic>
        <p:nvPicPr>
          <p:cNvPr id="11" name="Picture 10" descr="socis_ru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48"/>
          <a:stretch>
            <a:fillRect/>
          </a:stretch>
        </p:blipFill>
        <p:spPr bwMode="auto">
          <a:xfrm>
            <a:off x="7167176" y="442644"/>
            <a:ext cx="18716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1" r:id="rId2"/>
    <p:sldLayoutId id="2147483920" r:id="rId3"/>
    <p:sldLayoutId id="2147483919" r:id="rId4"/>
    <p:sldLayoutId id="2147483918" r:id="rId5"/>
    <p:sldLayoutId id="2147483917" r:id="rId6"/>
    <p:sldLayoutId id="2147483916" r:id="rId7"/>
    <p:sldLayoutId id="2147483915" r:id="rId8"/>
    <p:sldLayoutId id="2147483914" r:id="rId9"/>
    <p:sldLayoutId id="2147483913" r:id="rId10"/>
    <p:sldLayoutId id="214748391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SzPct val="12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SzPct val="11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SzPct val="85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thumb/4/40/Map_of_Ukraine_political_simple_Oblast_Kiew.png/1280px-Map_of_Ukraine_political_simple_Oblast_K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960" y="1454773"/>
            <a:ext cx="6800215" cy="482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030C561-121F-4A34-979A-252722D83D1F}" type="slidenum">
              <a:rPr lang="ru-RU" sz="1600">
                <a:cs typeface="+mn-cs"/>
              </a:rPr>
              <a:pPr eaLnBrk="1" hangingPunct="1">
                <a:defRPr/>
              </a:pPr>
              <a:t>1</a:t>
            </a:fld>
            <a:endParaRPr lang="ru-RU" sz="1600" dirty="0">
              <a:cs typeface="+mn-cs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7" y="4303713"/>
            <a:ext cx="4409197" cy="1768475"/>
          </a:xfrm>
        </p:spPr>
        <p:txBody>
          <a:bodyPr/>
          <a:lstStyle/>
          <a:p>
            <a:pPr eaLnBrk="1" hangingPunct="1">
              <a:defRPr/>
            </a:pPr>
            <a:r>
              <a:rPr lang="uk-UA" sz="2000" cap="all" dirty="0" err="1"/>
              <a:t>СОЦІАЛЬНО-ПОЛІТИЧна</a:t>
            </a:r>
            <a:r>
              <a:rPr lang="uk-UA" sz="2000" cap="all" dirty="0"/>
              <a:t> ситуація у місті Київ</a:t>
            </a:r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Picture 4" descr="http://www.patent.net.ua/res/images/large/83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409575"/>
            <a:ext cx="14557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167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276226"/>
            <a:ext cx="6998188" cy="1153080"/>
          </a:xfrm>
        </p:spPr>
        <p:txBody>
          <a:bodyPr/>
          <a:lstStyle/>
          <a:p>
            <a:r>
              <a:rPr lang="ru-RU" dirty="0"/>
              <a:t>А </a:t>
            </a:r>
            <a:r>
              <a:rPr lang="ru-RU" dirty="0" err="1"/>
              <a:t>якщо</a:t>
            </a:r>
            <a:r>
              <a:rPr lang="ru-RU" dirty="0"/>
              <a:t> до другого туру </a:t>
            </a:r>
            <a:r>
              <a:rPr lang="ru-RU" dirty="0" err="1"/>
              <a:t>виборів</a:t>
            </a:r>
            <a:r>
              <a:rPr lang="ru-RU" dirty="0"/>
              <a:t> мера </a:t>
            </a:r>
            <a:r>
              <a:rPr lang="ru-RU" dirty="0" err="1"/>
              <a:t>Києва</a:t>
            </a:r>
            <a:r>
              <a:rPr lang="ru-RU" dirty="0"/>
              <a:t> </a:t>
            </a:r>
            <a:r>
              <a:rPr lang="ru-RU" dirty="0" err="1"/>
              <a:t>вийдуть</a:t>
            </a:r>
            <a:r>
              <a:rPr lang="ru-RU" dirty="0"/>
              <a:t> </a:t>
            </a:r>
            <a:r>
              <a:rPr lang="ru-RU" dirty="0" smtClean="0"/>
              <a:t>…,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/>
              <a:t>кого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кандидатів</a:t>
            </a:r>
            <a:r>
              <a:rPr lang="ru-RU" dirty="0"/>
              <a:t> Ви б </a:t>
            </a:r>
            <a:r>
              <a:rPr lang="ru-RU" dirty="0" err="1"/>
              <a:t>проголосували</a:t>
            </a:r>
            <a:r>
              <a:rPr lang="ru-RU" dirty="0"/>
              <a:t>?(%)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E42DAC-D095-4E1D-8585-14F48C0D6F1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137109"/>
              </p:ext>
            </p:extLst>
          </p:nvPr>
        </p:nvGraphicFramePr>
        <p:xfrm>
          <a:off x="200025" y="2584403"/>
          <a:ext cx="8943975" cy="132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132632"/>
              </p:ext>
            </p:extLst>
          </p:nvPr>
        </p:nvGraphicFramePr>
        <p:xfrm>
          <a:off x="200025" y="4365578"/>
          <a:ext cx="8943975" cy="132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429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1D3408B-B901-4633-B302-73F56CBAD7CD}" type="slidenum">
              <a:rPr lang="ru-RU" sz="1600" smtClean="0"/>
              <a:pPr eaLnBrk="1" hangingPunct="1">
                <a:defRPr/>
              </a:pPr>
              <a:t>11</a:t>
            </a:fld>
            <a:endParaRPr lang="ru-RU" sz="1600" dirty="0"/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792875"/>
              </p:ext>
            </p:extLst>
          </p:nvPr>
        </p:nvGraphicFramePr>
        <p:xfrm>
          <a:off x="0" y="1257300"/>
          <a:ext cx="9042400" cy="528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0969" y="259780"/>
            <a:ext cx="7120007" cy="925513"/>
          </a:xfrm>
        </p:spPr>
        <p:txBody>
          <a:bodyPr/>
          <a:lstStyle/>
          <a:p>
            <a:r>
              <a:rPr lang="ru-RU" dirty="0" err="1"/>
              <a:t>Скажіть</a:t>
            </a:r>
            <a:r>
              <a:rPr lang="ru-RU" dirty="0"/>
              <a:t>, будь-ласка,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Ви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отримуєте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новини</a:t>
            </a:r>
            <a:r>
              <a:rPr lang="ru-RU" dirty="0"/>
              <a:t> про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в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? (%) </a:t>
            </a:r>
            <a:endParaRPr lang="ru-RU" altLang="uk-UA" sz="1200" i="1" dirty="0"/>
          </a:p>
        </p:txBody>
      </p:sp>
    </p:spTree>
    <p:extLst>
      <p:ext uri="{BB962C8B-B14F-4D97-AF65-F5344CB8AC3E}">
        <p14:creationId xmlns:p14="http://schemas.microsoft.com/office/powerpoint/2010/main" val="1143524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1D3408B-B901-4633-B302-73F56CBAD7CD}" type="slidenum">
              <a:rPr lang="ru-RU" sz="1600" smtClean="0"/>
              <a:pPr eaLnBrk="1" hangingPunct="1">
                <a:defRPr/>
              </a:pPr>
              <a:t>12</a:t>
            </a:fld>
            <a:endParaRPr lang="ru-RU" sz="1600" dirty="0"/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218267"/>
              </p:ext>
            </p:extLst>
          </p:nvPr>
        </p:nvGraphicFramePr>
        <p:xfrm>
          <a:off x="0" y="1057619"/>
          <a:ext cx="9042400" cy="548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5869" y="-12581"/>
            <a:ext cx="7387593" cy="925513"/>
          </a:xfrm>
        </p:spPr>
        <p:txBody>
          <a:bodyPr/>
          <a:lstStyle/>
          <a:p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телеканали</a:t>
            </a:r>
            <a:r>
              <a:rPr lang="ru-RU" dirty="0"/>
              <a:t> Ви </a:t>
            </a:r>
            <a:r>
              <a:rPr lang="ru-RU" dirty="0" err="1"/>
              <a:t>зазвичай</a:t>
            </a:r>
            <a:r>
              <a:rPr lang="ru-RU" dirty="0"/>
              <a:t> дивитесь для </a:t>
            </a:r>
            <a:r>
              <a:rPr lang="ru-RU" dirty="0" err="1"/>
              <a:t>отримання</a:t>
            </a:r>
            <a:r>
              <a:rPr lang="ru-RU" dirty="0"/>
              <a:t> новин? (%) </a:t>
            </a:r>
            <a:endParaRPr lang="ru-RU" altLang="uk-UA" i="1" dirty="0"/>
          </a:p>
        </p:txBody>
      </p:sp>
    </p:spTree>
    <p:extLst>
      <p:ext uri="{BB962C8B-B14F-4D97-AF65-F5344CB8AC3E}">
        <p14:creationId xmlns:p14="http://schemas.microsoft.com/office/powerpoint/2010/main" val="328645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276225"/>
            <a:ext cx="6915150" cy="925513"/>
          </a:xfrm>
        </p:spPr>
        <p:txBody>
          <a:bodyPr/>
          <a:lstStyle/>
          <a:p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 </a:t>
            </a:r>
            <a:r>
              <a:rPr lang="ru-RU" dirty="0" err="1"/>
              <a:t>який</a:t>
            </a:r>
            <a:r>
              <a:rPr lang="ru-RU" dirty="0"/>
              <a:t> Ви </a:t>
            </a:r>
            <a:r>
              <a:rPr lang="ru-RU" dirty="0" err="1"/>
              <a:t>пристрій</a:t>
            </a:r>
            <a:r>
              <a:rPr lang="ru-RU" dirty="0"/>
              <a:t> </a:t>
            </a:r>
            <a:r>
              <a:rPr lang="ru-RU" dirty="0" err="1"/>
              <a:t>використовуєте</a:t>
            </a:r>
            <a:r>
              <a:rPr lang="ru-RU" dirty="0"/>
              <a:t> - телефон, планшет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комп'ютер</a:t>
            </a:r>
            <a:r>
              <a:rPr lang="ru-RU" dirty="0"/>
              <a:t>, </a:t>
            </a:r>
            <a:r>
              <a:rPr lang="ru-RU" dirty="0" err="1"/>
              <a:t>скажіть</a:t>
            </a:r>
            <a:r>
              <a:rPr lang="ru-RU" dirty="0"/>
              <a:t>, як часто Ви </a:t>
            </a:r>
            <a:r>
              <a:rPr lang="ru-RU" dirty="0" err="1"/>
              <a:t>користуєтесь</a:t>
            </a:r>
            <a:r>
              <a:rPr lang="ru-RU" dirty="0"/>
              <a:t> мережею </a:t>
            </a:r>
            <a:r>
              <a:rPr lang="ru-RU" dirty="0" err="1"/>
              <a:t>Інтернет</a:t>
            </a:r>
            <a:r>
              <a:rPr lang="ru-RU" dirty="0"/>
              <a:t>? (%)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E42DAC-D095-4E1D-8585-14F48C0D6F10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7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107174"/>
              </p:ext>
            </p:extLst>
          </p:nvPr>
        </p:nvGraphicFramePr>
        <p:xfrm>
          <a:off x="244475" y="1352550"/>
          <a:ext cx="8801100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6939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1D3408B-B901-4633-B302-73F56CBAD7CD}" type="slidenum">
              <a:rPr lang="ru-RU" sz="1600" smtClean="0"/>
              <a:pPr eaLnBrk="1" hangingPunct="1">
                <a:defRPr/>
              </a:pPr>
              <a:t>14</a:t>
            </a:fld>
            <a:endParaRPr lang="ru-RU" sz="160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4095" y="326618"/>
            <a:ext cx="7170629" cy="1872773"/>
          </a:xfrm>
        </p:spPr>
        <p:txBody>
          <a:bodyPr/>
          <a:lstStyle/>
          <a:p>
            <a:r>
              <a:rPr lang="ru-RU" dirty="0" err="1"/>
              <a:t>Скажіть</a:t>
            </a:r>
            <a:r>
              <a:rPr lang="ru-RU" dirty="0"/>
              <a:t>,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важлива</a:t>
            </a:r>
            <a:r>
              <a:rPr lang="ru-RU" dirty="0"/>
              <a:t> для Вас </a:t>
            </a:r>
            <a:r>
              <a:rPr lang="ru-RU" dirty="0" err="1"/>
              <a:t>особисто</a:t>
            </a:r>
            <a:r>
              <a:rPr lang="ru-RU" dirty="0"/>
              <a:t> проблема </a:t>
            </a:r>
            <a:r>
              <a:rPr lang="ru-RU" dirty="0" err="1"/>
              <a:t>коронавірусу</a:t>
            </a:r>
            <a:r>
              <a:rPr lang="ru-RU" dirty="0"/>
              <a:t>? (%) </a:t>
            </a:r>
            <a:r>
              <a:rPr lang="ru-RU" dirty="0" err="1"/>
              <a:t>Оцініть</a:t>
            </a:r>
            <a:r>
              <a:rPr lang="ru-RU" dirty="0"/>
              <a:t> </a:t>
            </a:r>
            <a:r>
              <a:rPr lang="ru-RU" dirty="0" err="1"/>
              <a:t>важливість</a:t>
            </a:r>
            <a:r>
              <a:rPr lang="ru-RU" dirty="0"/>
              <a:t> за </a:t>
            </a:r>
            <a:r>
              <a:rPr lang="ru-RU" dirty="0" err="1"/>
              <a:t>п’ятибальною</a:t>
            </a:r>
            <a:r>
              <a:rPr lang="ru-RU" dirty="0"/>
              <a:t> шкалою, де 1 – </a:t>
            </a:r>
            <a:r>
              <a:rPr lang="ru-RU" dirty="0" err="1"/>
              <a:t>означає</a:t>
            </a:r>
            <a:r>
              <a:rPr lang="ru-RU" dirty="0"/>
              <a:t> «</a:t>
            </a:r>
            <a:r>
              <a:rPr lang="ru-RU" dirty="0" err="1"/>
              <a:t>Зовсім</a:t>
            </a:r>
            <a:r>
              <a:rPr lang="ru-RU" dirty="0"/>
              <a:t> не </a:t>
            </a:r>
            <a:r>
              <a:rPr lang="ru-RU" dirty="0" err="1"/>
              <a:t>важлива</a:t>
            </a:r>
            <a:r>
              <a:rPr lang="ru-RU" dirty="0"/>
              <a:t>», а 5 – «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важлива</a:t>
            </a:r>
            <a:r>
              <a:rPr lang="ru-RU" dirty="0"/>
              <a:t>».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i="1" dirty="0" err="1" smtClean="0">
                <a:solidFill>
                  <a:srgbClr val="FF0000"/>
                </a:solidFill>
              </a:rPr>
              <a:t>Середнє</a:t>
            </a:r>
            <a:r>
              <a:rPr lang="ru-RU" sz="1600" b="1" i="1" dirty="0" smtClean="0">
                <a:solidFill>
                  <a:srgbClr val="FF0000"/>
                </a:solidFill>
              </a:rPr>
              <a:t> </a:t>
            </a:r>
            <a:r>
              <a:rPr lang="ru-RU" sz="1600" b="1" i="1" dirty="0" err="1">
                <a:solidFill>
                  <a:srgbClr val="FF0000"/>
                </a:solidFill>
              </a:rPr>
              <a:t>значення</a:t>
            </a:r>
            <a:r>
              <a:rPr lang="ru-RU" sz="1600" b="1" i="1" dirty="0">
                <a:solidFill>
                  <a:srgbClr val="FF0000"/>
                </a:solidFill>
              </a:rPr>
              <a:t> (бал) </a:t>
            </a:r>
            <a:r>
              <a:rPr lang="ru-RU" sz="1600" b="1" i="1" dirty="0" err="1">
                <a:solidFill>
                  <a:srgbClr val="FF0000"/>
                </a:solidFill>
              </a:rPr>
              <a:t>від</a:t>
            </a:r>
            <a:r>
              <a:rPr lang="ru-RU" sz="1600" b="1" i="1" dirty="0">
                <a:solidFill>
                  <a:srgbClr val="FF0000"/>
                </a:solidFill>
              </a:rPr>
              <a:t> 1 до </a:t>
            </a:r>
            <a:r>
              <a:rPr lang="ru-RU" sz="1600" b="1" i="1" dirty="0" smtClean="0">
                <a:solidFill>
                  <a:srgbClr val="FF0000"/>
                </a:solidFill>
              </a:rPr>
              <a:t>5:  </a:t>
            </a:r>
            <a:r>
              <a:rPr lang="ru-RU" sz="2000" b="1" i="1" dirty="0" smtClean="0">
                <a:solidFill>
                  <a:srgbClr val="FF0000"/>
                </a:solidFill>
              </a:rPr>
              <a:t>3,92</a:t>
            </a:r>
            <a:endParaRPr lang="ru-RU" altLang="uk-UA" sz="1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270100"/>
              </p:ext>
            </p:extLst>
          </p:nvPr>
        </p:nvGraphicFramePr>
        <p:xfrm>
          <a:off x="154095" y="2730782"/>
          <a:ext cx="8943975" cy="343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5555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49" y="276226"/>
            <a:ext cx="7070725" cy="850900"/>
          </a:xfrm>
        </p:spPr>
        <p:txBody>
          <a:bodyPr/>
          <a:lstStyle/>
          <a:p>
            <a:r>
              <a:rPr lang="ru-RU" dirty="0"/>
              <a:t>З </a:t>
            </a:r>
            <a:r>
              <a:rPr lang="ru-RU" dirty="0" err="1"/>
              <a:t>огляду</a:t>
            </a:r>
            <a:r>
              <a:rPr lang="ru-RU" dirty="0"/>
              <a:t> на те </a:t>
            </a:r>
            <a:r>
              <a:rPr lang="ru-RU" dirty="0" err="1"/>
              <a:t>що</a:t>
            </a:r>
            <a:r>
              <a:rPr lang="ru-RU" dirty="0"/>
              <a:t> Ви </a:t>
            </a:r>
            <a:r>
              <a:rPr lang="ru-RU" dirty="0" err="1"/>
              <a:t>знаєте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чули</a:t>
            </a:r>
            <a:r>
              <a:rPr lang="ru-RU" dirty="0"/>
              <a:t>, </a:t>
            </a:r>
            <a:r>
              <a:rPr lang="ru-RU" dirty="0" err="1"/>
              <a:t>скажіть</a:t>
            </a:r>
            <a:r>
              <a:rPr lang="ru-RU" dirty="0"/>
              <a:t>, яка з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в </a:t>
            </a:r>
            <a:r>
              <a:rPr lang="ru-RU" dirty="0" err="1"/>
              <a:t>боротьбі</a:t>
            </a:r>
            <a:r>
              <a:rPr lang="ru-RU" dirty="0"/>
              <a:t> з </a:t>
            </a:r>
            <a:r>
              <a:rPr lang="ru-RU" dirty="0" err="1"/>
              <a:t>епідемією</a:t>
            </a:r>
            <a:r>
              <a:rPr lang="ru-RU" dirty="0"/>
              <a:t> </a:t>
            </a:r>
            <a:r>
              <a:rPr lang="ru-RU" dirty="0" err="1"/>
              <a:t>коронавірусу</a:t>
            </a:r>
            <a:r>
              <a:rPr lang="ru-RU" dirty="0"/>
              <a:t>? (%)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E42DAC-D095-4E1D-8585-14F48C0D6F10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715043"/>
              </p:ext>
            </p:extLst>
          </p:nvPr>
        </p:nvGraphicFramePr>
        <p:xfrm>
          <a:off x="299427" y="1325196"/>
          <a:ext cx="8492882" cy="5151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39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b="1"/>
              <a:t>Інформація про дослідження</a:t>
            </a:r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88D6F30-27D0-4C3C-B55F-8CD0C042EF3E}" type="slidenum">
              <a:rPr lang="ru-RU" sz="1600" smtClean="0"/>
              <a:pPr eaLnBrk="1" hangingPunct="1">
                <a:defRPr/>
              </a:pPr>
              <a:t>2</a:t>
            </a:fld>
            <a:endParaRPr lang="ru-RU" sz="160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2419" y="1231466"/>
            <a:ext cx="8539163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indent="-342900" algn="just" eaLnBrk="0" hangingPunct="0">
              <a:lnSpc>
                <a:spcPct val="135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Char char="n"/>
            </a:pPr>
            <a:r>
              <a:rPr lang="ru-RU" altLang="uk-UA" sz="1800" b="0" dirty="0" smtClean="0">
                <a:solidFill>
                  <a:srgbClr val="071527"/>
                </a:solidFill>
                <a:latin typeface="+mn-lt"/>
              </a:rPr>
              <a:t>Метод </a:t>
            </a:r>
            <a:r>
              <a:rPr lang="ru-RU" altLang="uk-UA" sz="1800" b="0" dirty="0" err="1" smtClean="0">
                <a:solidFill>
                  <a:srgbClr val="071527"/>
                </a:solidFill>
                <a:latin typeface="+mn-lt"/>
              </a:rPr>
              <a:t>дослідження</a:t>
            </a:r>
            <a:r>
              <a:rPr lang="ru-RU" altLang="uk-UA" sz="1800" b="0" dirty="0" smtClean="0">
                <a:solidFill>
                  <a:srgbClr val="071527"/>
                </a:solidFill>
                <a:latin typeface="+mn-lt"/>
              </a:rPr>
              <a:t> - </a:t>
            </a:r>
            <a:r>
              <a:rPr lang="ru-RU" altLang="uk-UA" sz="1800" b="0" dirty="0" err="1" smtClean="0">
                <a:solidFill>
                  <a:srgbClr val="071527"/>
                </a:solidFill>
                <a:latin typeface="+mn-lt"/>
              </a:rPr>
              <a:t>телефонне</a:t>
            </a:r>
            <a:r>
              <a:rPr lang="ru-RU" altLang="uk-UA" sz="1800" b="0" dirty="0" smtClean="0">
                <a:solidFill>
                  <a:srgbClr val="071527"/>
                </a:solidFill>
                <a:latin typeface="+mn-lt"/>
              </a:rPr>
              <a:t> </a:t>
            </a:r>
            <a:r>
              <a:rPr lang="ru-RU" altLang="uk-UA" sz="1800" b="0" dirty="0" err="1">
                <a:solidFill>
                  <a:srgbClr val="071527"/>
                </a:solidFill>
                <a:latin typeface="+mn-lt"/>
              </a:rPr>
              <a:t>опитування</a:t>
            </a:r>
            <a:r>
              <a:rPr lang="ru-RU" altLang="uk-UA" sz="1800" b="0" dirty="0">
                <a:solidFill>
                  <a:srgbClr val="071527"/>
                </a:solidFill>
                <a:latin typeface="+mn-lt"/>
              </a:rPr>
              <a:t> САТІ (</a:t>
            </a:r>
            <a:r>
              <a:rPr lang="en-US" sz="1800" b="0" dirty="0" smtClean="0">
                <a:solidFill>
                  <a:srgbClr val="071527"/>
                </a:solidFill>
                <a:latin typeface="+mn-lt"/>
              </a:rPr>
              <a:t>computer</a:t>
            </a:r>
            <a:r>
              <a:rPr lang="uk-UA" sz="1800" b="0" dirty="0" smtClean="0">
                <a:solidFill>
                  <a:srgbClr val="071527"/>
                </a:solidFill>
                <a:latin typeface="+mn-lt"/>
              </a:rPr>
              <a:t> </a:t>
            </a:r>
            <a:r>
              <a:rPr lang="en-US" sz="1800" b="0" dirty="0" smtClean="0">
                <a:solidFill>
                  <a:srgbClr val="071527"/>
                </a:solidFill>
                <a:latin typeface="+mn-lt"/>
              </a:rPr>
              <a:t>assisted </a:t>
            </a:r>
            <a:r>
              <a:rPr lang="en-US" sz="1800" b="0" dirty="0">
                <a:solidFill>
                  <a:srgbClr val="071527"/>
                </a:solidFill>
                <a:latin typeface="+mn-lt"/>
              </a:rPr>
              <a:t>telephone interviews - </a:t>
            </a:r>
            <a:r>
              <a:rPr lang="ru-RU" sz="1800" b="0" dirty="0" smtClean="0">
                <a:solidFill>
                  <a:srgbClr val="071527"/>
                </a:solidFill>
                <a:latin typeface="+mn-lt"/>
              </a:rPr>
              <a:t>з </a:t>
            </a:r>
            <a:r>
              <a:rPr lang="ru-RU" sz="1800" b="0" dirty="0" err="1">
                <a:solidFill>
                  <a:srgbClr val="071527"/>
                </a:solidFill>
                <a:latin typeface="+mn-lt"/>
              </a:rPr>
              <a:t>використанням</a:t>
            </a:r>
            <a:r>
              <a:rPr lang="ru-RU" sz="1800" b="0" dirty="0">
                <a:solidFill>
                  <a:srgbClr val="071527"/>
                </a:solidFill>
                <a:latin typeface="+mn-lt"/>
              </a:rPr>
              <a:t> </a:t>
            </a:r>
            <a:r>
              <a:rPr lang="uk-UA" sz="1800" b="0" dirty="0" smtClean="0">
                <a:solidFill>
                  <a:srgbClr val="071527"/>
                </a:solidFill>
                <a:latin typeface="+mn-lt"/>
              </a:rPr>
              <a:t>планшетів);</a:t>
            </a:r>
            <a:endParaRPr lang="en-US" altLang="uk-UA" sz="1800" b="0" dirty="0">
              <a:solidFill>
                <a:srgbClr val="071527"/>
              </a:solidFill>
              <a:latin typeface="+mn-lt"/>
            </a:endParaRPr>
          </a:p>
          <a:p>
            <a:pPr marL="342900" indent="-342900" algn="just" eaLnBrk="0" hangingPunct="0">
              <a:lnSpc>
                <a:spcPct val="135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Char char="n"/>
            </a:pPr>
            <a:r>
              <a:rPr lang="uk-UA" altLang="uk-UA" sz="1800" b="0" dirty="0" smtClean="0">
                <a:solidFill>
                  <a:srgbClr val="071527"/>
                </a:solidFill>
                <a:latin typeface="+mn-lt"/>
              </a:rPr>
              <a:t>Терміни </a:t>
            </a:r>
            <a:r>
              <a:rPr lang="uk-UA" altLang="uk-UA" sz="1800" b="0" dirty="0">
                <a:solidFill>
                  <a:srgbClr val="071527"/>
                </a:solidFill>
                <a:latin typeface="+mn-lt"/>
              </a:rPr>
              <a:t>проведення дослідження: </a:t>
            </a:r>
            <a:r>
              <a:rPr lang="uk-UA" altLang="uk-UA" sz="180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8 – 20 травня </a:t>
            </a:r>
            <a:r>
              <a:rPr lang="uk-UA" altLang="uk-UA" sz="1800" dirty="0">
                <a:solidFill>
                  <a:srgbClr val="004676"/>
                </a:solidFill>
                <a:latin typeface="+mn-lt"/>
                <a:cs typeface="Tahoma" pitchFamily="34" charset="0"/>
              </a:rPr>
              <a:t>2020 року;</a:t>
            </a:r>
          </a:p>
          <a:p>
            <a:pPr marL="342900" indent="-342900" algn="just" eaLnBrk="0" hangingPunct="0">
              <a:lnSpc>
                <a:spcPct val="135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Char char="n"/>
            </a:pPr>
            <a:r>
              <a:rPr lang="uk-UA" altLang="uk-UA" sz="180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Всього було опитано 4000 </a:t>
            </a:r>
            <a:r>
              <a:rPr lang="uk-UA" altLang="uk-UA" sz="1800" dirty="0" smtClean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респондентів</a:t>
            </a:r>
            <a:r>
              <a:rPr lang="uk-UA" altLang="uk-UA" sz="1800" b="0" dirty="0" smtClean="0">
                <a:solidFill>
                  <a:srgbClr val="071527"/>
                </a:solidFill>
                <a:latin typeface="+mn-lt"/>
                <a:cs typeface="Tahoma" pitchFamily="34" charset="0"/>
              </a:rPr>
              <a:t>;</a:t>
            </a:r>
          </a:p>
          <a:p>
            <a:pPr marL="342900" indent="-342900" algn="just" eaLnBrk="0" hangingPunct="0">
              <a:lnSpc>
                <a:spcPct val="135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Char char="n"/>
            </a:pPr>
            <a:r>
              <a:rPr lang="uk-UA" altLang="uk-UA" sz="1800" b="0" dirty="0" smtClean="0">
                <a:solidFill>
                  <a:srgbClr val="071527"/>
                </a:solidFill>
                <a:latin typeface="+mn-lt"/>
                <a:cs typeface="Tahoma" pitchFamily="34" charset="0"/>
              </a:rPr>
              <a:t>Дослідження </a:t>
            </a:r>
            <a:r>
              <a:rPr lang="uk-UA" altLang="uk-UA" sz="1800" b="0" dirty="0">
                <a:solidFill>
                  <a:srgbClr val="071527"/>
                </a:solidFill>
                <a:latin typeface="+mn-lt"/>
                <a:cs typeface="Tahoma" pitchFamily="34" charset="0"/>
              </a:rPr>
              <a:t>було проведено в усіх десяти адміністративно-територіальних районах міста, яке репрезентує доросле населення столиці за такими показниками, як вік (старші 18 років), стать, а також поділ міста на райони</a:t>
            </a:r>
            <a:r>
              <a:rPr lang="uk-UA" altLang="uk-UA" sz="1800" b="0" dirty="0" smtClean="0">
                <a:solidFill>
                  <a:srgbClr val="071527"/>
                </a:solidFill>
                <a:latin typeface="+mn-lt"/>
                <a:cs typeface="Tahoma" pitchFamily="34" charset="0"/>
              </a:rPr>
              <a:t>;</a:t>
            </a:r>
          </a:p>
          <a:p>
            <a:pPr marL="342900" indent="-342900" algn="just" eaLnBrk="0" hangingPunct="0">
              <a:lnSpc>
                <a:spcPct val="135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Char char="n"/>
            </a:pPr>
            <a:r>
              <a:rPr lang="uk-UA" altLang="uk-UA" sz="1800" b="0" dirty="0" smtClean="0">
                <a:solidFill>
                  <a:srgbClr val="071527"/>
                </a:solidFill>
                <a:latin typeface="+mn-lt"/>
                <a:cs typeface="Tahoma" pitchFamily="34" charset="0"/>
              </a:rPr>
              <a:t>Статистична похибка дослідження (довірчий інтервал): </a:t>
            </a:r>
            <a:r>
              <a:rPr lang="uk-UA" altLang="uk-UA" sz="180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+/-1,9%;</a:t>
            </a:r>
          </a:p>
          <a:p>
            <a:pPr marL="342900" indent="-342900" algn="just" eaLnBrk="0" hangingPunct="0">
              <a:lnSpc>
                <a:spcPct val="135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Char char="n"/>
            </a:pPr>
            <a:r>
              <a:rPr lang="uk-UA" altLang="uk-UA" sz="180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Середня тривалість одного інтерв'ю склала 10 хвилин.</a:t>
            </a:r>
          </a:p>
          <a:p>
            <a:pPr marL="342900" indent="-342900" algn="just" eaLnBrk="0" hangingPunct="0">
              <a:lnSpc>
                <a:spcPct val="135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None/>
            </a:pPr>
            <a:endParaRPr lang="uk-UA" altLang="uk-UA" sz="1600" dirty="0">
              <a:solidFill>
                <a:srgbClr val="004676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lnSpc>
                <a:spcPct val="135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None/>
            </a:pPr>
            <a:r>
              <a:rPr lang="uk-UA" altLang="uk-UA" sz="1600" b="0" dirty="0">
                <a:solidFill>
                  <a:srgbClr val="071527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926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в </a:t>
            </a:r>
            <a:r>
              <a:rPr lang="ru-RU" dirty="0" err="1"/>
              <a:t>цiлому</a:t>
            </a:r>
            <a:r>
              <a:rPr lang="ru-RU" dirty="0"/>
              <a:t>, як Ви </a:t>
            </a:r>
            <a:r>
              <a:rPr lang="ru-RU" dirty="0" err="1"/>
              <a:t>вважаєте</a:t>
            </a:r>
            <a:r>
              <a:rPr lang="ru-RU" dirty="0"/>
              <a:t>, </a:t>
            </a:r>
            <a:r>
              <a:rPr lang="ru-RU" dirty="0" err="1"/>
              <a:t>подiї</a:t>
            </a:r>
            <a:r>
              <a:rPr lang="ru-RU" dirty="0"/>
              <a:t> в </a:t>
            </a:r>
            <a:r>
              <a:rPr lang="ru-RU" dirty="0" err="1"/>
              <a:t>Українi</a:t>
            </a:r>
            <a:r>
              <a:rPr lang="en-US" dirty="0"/>
              <a:t> </a:t>
            </a:r>
            <a:r>
              <a:rPr lang="ru-RU" dirty="0"/>
              <a:t>та в </a:t>
            </a:r>
            <a:r>
              <a:rPr lang="ru-RU" dirty="0" err="1"/>
              <a:t>м.Ки</a:t>
            </a:r>
            <a:r>
              <a:rPr lang="uk-UA" dirty="0"/>
              <a:t>їв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у правильному </a:t>
            </a:r>
            <a:r>
              <a:rPr lang="ru-RU" dirty="0" err="1"/>
              <a:t>чи</a:t>
            </a:r>
            <a:r>
              <a:rPr lang="ru-RU" dirty="0"/>
              <a:t> неправильному </a:t>
            </a:r>
            <a:r>
              <a:rPr lang="ru-RU" dirty="0" err="1"/>
              <a:t>напрямку</a:t>
            </a:r>
            <a:r>
              <a:rPr lang="ru-RU" dirty="0"/>
              <a:t>? </a:t>
            </a:r>
            <a:r>
              <a:rPr lang="uk-UA" dirty="0"/>
              <a:t>(%)</a:t>
            </a:r>
            <a:endParaRPr lang="uk-UA" altLang="uk-UA" dirty="0"/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24D9FD0-C8CA-4F80-840B-472B0950F65C}" type="slidenum">
              <a:rPr lang="ru-RU" sz="1600" smtClean="0"/>
              <a:pPr eaLnBrk="1" hangingPunct="1">
                <a:defRPr/>
              </a:pPr>
              <a:t>3</a:t>
            </a:fld>
            <a:endParaRPr lang="ru-RU" sz="1600"/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36879"/>
              </p:ext>
            </p:extLst>
          </p:nvPr>
        </p:nvGraphicFramePr>
        <p:xfrm>
          <a:off x="150921" y="1285875"/>
          <a:ext cx="8913180" cy="525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850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50921" y="210197"/>
            <a:ext cx="7164279" cy="952500"/>
          </a:xfrm>
        </p:spPr>
        <p:txBody>
          <a:bodyPr/>
          <a:lstStyle/>
          <a:p>
            <a:r>
              <a:rPr lang="uk-UA" dirty="0"/>
              <a:t>На Вашу думку, як змінилась ситуація в наступних сферах життя за останній рік? </a:t>
            </a:r>
            <a:r>
              <a:rPr lang="uk-UA" sz="1600" dirty="0"/>
              <a:t>(%)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AECF0A-BBF8-4086-AC99-450B760D17F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547882"/>
              </p:ext>
            </p:extLst>
          </p:nvPr>
        </p:nvGraphicFramePr>
        <p:xfrm>
          <a:off x="150921" y="1028700"/>
          <a:ext cx="8913180" cy="5512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402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99427" y="316523"/>
            <a:ext cx="6909241" cy="1008674"/>
          </a:xfrm>
        </p:spPr>
        <p:txBody>
          <a:bodyPr/>
          <a:lstStyle/>
          <a:p>
            <a:r>
              <a:rPr lang="ru-RU" b="1" dirty="0"/>
              <a:t>Рейтинг.</a:t>
            </a:r>
            <a:r>
              <a:rPr lang="ru-RU" dirty="0"/>
              <a:t> </a:t>
            </a:r>
            <a:r>
              <a:rPr lang="ru-RU" dirty="0" err="1"/>
              <a:t>Скажіть</a:t>
            </a:r>
            <a:r>
              <a:rPr lang="ru-RU" dirty="0"/>
              <a:t>, будь ласка, </a:t>
            </a:r>
            <a:r>
              <a:rPr lang="ru-RU" dirty="0" err="1"/>
              <a:t>якби</a:t>
            </a:r>
            <a:r>
              <a:rPr lang="ru-RU" dirty="0"/>
              <a:t> </a:t>
            </a:r>
            <a:r>
              <a:rPr lang="ru-RU" dirty="0" err="1"/>
              <a:t>наступної</a:t>
            </a:r>
            <a:r>
              <a:rPr lang="ru-RU" dirty="0"/>
              <a:t> </a:t>
            </a:r>
            <a:r>
              <a:rPr lang="ru-RU" dirty="0" err="1"/>
              <a:t>неділі</a:t>
            </a:r>
            <a:r>
              <a:rPr lang="ru-RU" dirty="0"/>
              <a:t> </a:t>
            </a:r>
            <a:r>
              <a:rPr lang="ru-RU" dirty="0" err="1"/>
              <a:t>відбувались</a:t>
            </a:r>
            <a:r>
              <a:rPr lang="ru-RU" dirty="0"/>
              <a:t> </a:t>
            </a:r>
            <a:r>
              <a:rPr lang="ru-RU" dirty="0" err="1"/>
              <a:t>вибори</a:t>
            </a:r>
            <a:r>
              <a:rPr lang="ru-RU" dirty="0"/>
              <a:t> до </a:t>
            </a:r>
            <a:r>
              <a:rPr lang="ru-RU" dirty="0" err="1"/>
              <a:t>Київської</a:t>
            </a:r>
            <a:r>
              <a:rPr lang="ru-RU" dirty="0"/>
              <a:t> </a:t>
            </a:r>
            <a:r>
              <a:rPr lang="ru-RU" dirty="0" err="1"/>
              <a:t>міської</a:t>
            </a:r>
            <a:r>
              <a:rPr lang="ru-RU" dirty="0"/>
              <a:t> ради, за яку </a:t>
            </a:r>
            <a:r>
              <a:rPr lang="ru-RU" dirty="0" err="1"/>
              <a:t>партію</a:t>
            </a:r>
            <a:r>
              <a:rPr lang="ru-RU" dirty="0"/>
              <a:t> Ви б </a:t>
            </a:r>
            <a:r>
              <a:rPr lang="ru-RU" dirty="0" err="1"/>
              <a:t>проголосували</a:t>
            </a:r>
            <a:r>
              <a:rPr lang="ru-RU" dirty="0"/>
              <a:t>? </a:t>
            </a:r>
            <a:r>
              <a:rPr lang="en-US" dirty="0"/>
              <a:t>(%)</a:t>
            </a:r>
            <a:endParaRPr lang="uk-UA" sz="1100" i="1" dirty="0">
              <a:solidFill>
                <a:schemeClr val="tx2"/>
              </a:solidFill>
            </a:endParaRPr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299427" y="1325196"/>
          <a:ext cx="8492882" cy="5151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94A5C-E9EF-4E9B-ACFB-E1E981A8F6E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471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73050" y="276225"/>
            <a:ext cx="6889750" cy="990600"/>
          </a:xfrm>
        </p:spPr>
        <p:txBody>
          <a:bodyPr/>
          <a:lstStyle/>
          <a:p>
            <a:pPr algn="ctr"/>
            <a:r>
              <a:rPr lang="uk-UA" dirty="0"/>
              <a:t>Імітація виборів до Київської міської ради</a:t>
            </a:r>
            <a:r>
              <a:rPr lang="en-US" dirty="0"/>
              <a:t> (%)</a:t>
            </a:r>
            <a:br>
              <a:rPr lang="en-US" dirty="0"/>
            </a:br>
            <a:r>
              <a:rPr lang="uk-UA" sz="1400" i="1" dirty="0"/>
              <a:t>серед тих, хто визначився і буде голосувати</a:t>
            </a:r>
            <a:r>
              <a:rPr lang="uk-UA" dirty="0"/>
              <a:t/>
            </a:r>
            <a:br>
              <a:rPr lang="uk-UA" dirty="0"/>
            </a:br>
            <a:endParaRPr lang="uk-UA" sz="1200" i="1" dirty="0"/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273050" y="1266825"/>
          <a:ext cx="8689975" cy="521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94A5C-E9EF-4E9B-ACFB-E1E981A8F6E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841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48530" y="316523"/>
            <a:ext cx="7033358" cy="900724"/>
          </a:xfrm>
        </p:spPr>
        <p:txBody>
          <a:bodyPr/>
          <a:lstStyle/>
          <a:p>
            <a:r>
              <a:rPr lang="ru-RU" altLang="uk-UA" b="1" dirty="0"/>
              <a:t>Рейтинг. </a:t>
            </a:r>
            <a:r>
              <a:rPr lang="uk-UA" dirty="0"/>
              <a:t>А якби у наступну неділю відбулись вибори </a:t>
            </a:r>
            <a:r>
              <a:rPr lang="uk-UA" u="sng" dirty="0"/>
              <a:t>мера Києва</a:t>
            </a:r>
            <a:r>
              <a:rPr lang="uk-UA" dirty="0"/>
              <a:t>, за кого з кандидатів Ви б проголосували? </a:t>
            </a:r>
            <a:r>
              <a:rPr lang="en-US" dirty="0"/>
              <a:t>(%)</a:t>
            </a:r>
            <a:endParaRPr lang="uk-UA" sz="1100" i="1" dirty="0">
              <a:solidFill>
                <a:schemeClr val="tx2"/>
              </a:solidFill>
            </a:endParaRPr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303121"/>
              </p:ext>
            </p:extLst>
          </p:nvPr>
        </p:nvGraphicFramePr>
        <p:xfrm>
          <a:off x="299427" y="1217247"/>
          <a:ext cx="8720286" cy="532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94A5C-E9EF-4E9B-ACFB-E1E981A8F6E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93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48530" y="316523"/>
            <a:ext cx="7033358" cy="900724"/>
          </a:xfrm>
        </p:spPr>
        <p:txBody>
          <a:bodyPr/>
          <a:lstStyle/>
          <a:p>
            <a:pPr algn="ctr"/>
            <a:r>
              <a:rPr lang="uk-UA" dirty="0"/>
              <a:t>Імітація виборів мера Києва </a:t>
            </a:r>
            <a:r>
              <a:rPr lang="en-US" dirty="0"/>
              <a:t>(%)</a:t>
            </a:r>
            <a:r>
              <a:rPr lang="uk-UA" dirty="0"/>
              <a:t/>
            </a:r>
            <a:br>
              <a:rPr lang="uk-UA" dirty="0"/>
            </a:br>
            <a:r>
              <a:rPr lang="uk-UA" sz="1400" i="1" dirty="0"/>
              <a:t>серед тих, хто визначився і буде голосувати</a:t>
            </a:r>
            <a:endParaRPr lang="uk-UA" sz="1400" i="1" dirty="0">
              <a:solidFill>
                <a:schemeClr val="tx2"/>
              </a:solidFill>
            </a:endParaRPr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162968"/>
              </p:ext>
            </p:extLst>
          </p:nvPr>
        </p:nvGraphicFramePr>
        <p:xfrm>
          <a:off x="299427" y="1217247"/>
          <a:ext cx="8720286" cy="532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94A5C-E9EF-4E9B-ACFB-E1E981A8F6E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41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276226"/>
            <a:ext cx="6998188" cy="1153080"/>
          </a:xfrm>
        </p:spPr>
        <p:txBody>
          <a:bodyPr/>
          <a:lstStyle/>
          <a:p>
            <a:r>
              <a:rPr lang="ru-RU" dirty="0"/>
              <a:t>А </a:t>
            </a:r>
            <a:r>
              <a:rPr lang="ru-RU" dirty="0" err="1"/>
              <a:t>якщо</a:t>
            </a:r>
            <a:r>
              <a:rPr lang="ru-RU" dirty="0"/>
              <a:t> до другого туру </a:t>
            </a:r>
            <a:r>
              <a:rPr lang="ru-RU" dirty="0" err="1"/>
              <a:t>виборів</a:t>
            </a:r>
            <a:r>
              <a:rPr lang="ru-RU" dirty="0"/>
              <a:t> мера </a:t>
            </a:r>
            <a:r>
              <a:rPr lang="ru-RU" dirty="0" err="1"/>
              <a:t>Києва</a:t>
            </a:r>
            <a:r>
              <a:rPr lang="ru-RU" dirty="0"/>
              <a:t> </a:t>
            </a:r>
            <a:r>
              <a:rPr lang="ru-RU" dirty="0" err="1"/>
              <a:t>вийдуть</a:t>
            </a:r>
            <a:r>
              <a:rPr lang="ru-RU" dirty="0"/>
              <a:t> </a:t>
            </a:r>
            <a:r>
              <a:rPr lang="ru-RU" dirty="0" smtClean="0"/>
              <a:t>…,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/>
              <a:t>кого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кандидатів</a:t>
            </a:r>
            <a:r>
              <a:rPr lang="ru-RU" dirty="0"/>
              <a:t> Ви б </a:t>
            </a:r>
            <a:r>
              <a:rPr lang="ru-RU" dirty="0" err="1"/>
              <a:t>проголосували</a:t>
            </a:r>
            <a:r>
              <a:rPr lang="ru-RU" dirty="0"/>
              <a:t>?(%)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E42DAC-D095-4E1D-8585-14F48C0D6F1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6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12383"/>
              </p:ext>
            </p:extLst>
          </p:nvPr>
        </p:nvGraphicFramePr>
        <p:xfrm>
          <a:off x="200025" y="2536778"/>
          <a:ext cx="8943975" cy="132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542319"/>
              </p:ext>
            </p:extLst>
          </p:nvPr>
        </p:nvGraphicFramePr>
        <p:xfrm>
          <a:off x="200025" y="4365578"/>
          <a:ext cx="8943975" cy="132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36906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6B8D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6B8D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9915</TotalTime>
  <Words>441</Words>
  <Application>Microsoft Office PowerPoint</Application>
  <PresentationFormat>Екран (4:3)</PresentationFormat>
  <Paragraphs>132</Paragraphs>
  <Slides>15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Arial</vt:lpstr>
      <vt:lpstr>Tahoma</vt:lpstr>
      <vt:lpstr>Verdana</vt:lpstr>
      <vt:lpstr>Wingdings</vt:lpstr>
      <vt:lpstr>Default Design</vt:lpstr>
      <vt:lpstr>СОЦІАЛЬНО-ПОЛІТИЧна ситуація у місті Київ</vt:lpstr>
      <vt:lpstr>Інформація про дослідження</vt:lpstr>
      <vt:lpstr>Якщо говорити в цiлому, як Ви вважаєте, подiї в Українi та в м.Київ розвиваються у правильному чи неправильному напрямку? (%)</vt:lpstr>
      <vt:lpstr>На Вашу думку, як змінилась ситуація в наступних сферах життя за останній рік? (%)</vt:lpstr>
      <vt:lpstr>Рейтинг. Скажіть, будь ласка, якби наступної неділі відбувались вибори до Київської міської ради, за яку партію Ви б проголосували? (%)</vt:lpstr>
      <vt:lpstr>Імітація виборів до Київської міської ради (%) серед тих, хто визначився і буде голосувати </vt:lpstr>
      <vt:lpstr>Рейтинг. А якби у наступну неділю відбулись вибори мера Києва, за кого з кандидатів Ви б проголосували? (%)</vt:lpstr>
      <vt:lpstr>Імітація виборів мера Києва (%) серед тих, хто визначився і буде голосувати</vt:lpstr>
      <vt:lpstr>А якщо до другого туру виборів мера Києва вийдуть …, за кого з цих двох кандидатів Ви б проголосували?(%)</vt:lpstr>
      <vt:lpstr>А якщо до другого туру виборів мера Києва вийдуть …, за кого з цих двох кандидатів Ви б проголосували?(%)</vt:lpstr>
      <vt:lpstr>Скажіть, будь-ласка, з яких джерел Ви найчастіше отримуєте нову інформацію, новини про останні події в житті світу, України та свого регіону? (%) </vt:lpstr>
      <vt:lpstr>Які телеканали Ви зазвичай дивитесь для отримання новин? (%) </vt:lpstr>
      <vt:lpstr>Незалежно від того який Ви пристрій використовуєте - телефон, планшет чи комп'ютер, скажіть, як часто Ви користуєтесь мережею Інтернет? (%)</vt:lpstr>
      <vt:lpstr>Скажіть, наскільки важлива для Вас особисто проблема коронавірусу? (%) Оцініть важливість за п’ятибальною шкалою, де 1 – означає «Зовсім не важлива», а 5 – «Дуже важлива».   Середнє значення (бал) від 1 до 5:  3,92</vt:lpstr>
      <vt:lpstr>З огляду на те що Ви знаєте чи чули, скажіть, яка з політичних партій найбільше допомагає в боротьбі з епідемією коронавірусу? (%)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Денис</cp:lastModifiedBy>
  <cp:revision>1814</cp:revision>
  <dcterms:created xsi:type="dcterms:W3CDTF">2005-02-28T14:06:28Z</dcterms:created>
  <dcterms:modified xsi:type="dcterms:W3CDTF">2020-05-26T11:23:05Z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