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77" r:id="rId6"/>
    <p:sldId id="278" r:id="rId7"/>
    <p:sldId id="261" r:id="rId8"/>
    <p:sldId id="265" r:id="rId9"/>
    <p:sldId id="264" r:id="rId10"/>
    <p:sldId id="267" r:id="rId11"/>
    <p:sldId id="269" r:id="rId12"/>
    <p:sldId id="270" r:id="rId13"/>
    <p:sldId id="275" r:id="rId14"/>
    <p:sldId id="272" r:id="rId15"/>
    <p:sldId id="273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5FEFB-927F-4608-AA73-6310D4C0A82F}" type="datetimeFigureOut">
              <a:rPr lang="uk-UA" smtClean="0"/>
              <a:t>13.11.2017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94EA-1D44-482E-B72C-FD6B6E639F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4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C94EA-1D44-482E-B72C-FD6B6E639FA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76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8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5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8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1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6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0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2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3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8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5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1348B-1811-4EE5-AA50-0B50526B406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8C6C-7981-4603-B40B-3F381BDA12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765" y="2082188"/>
            <a:ext cx="9144000" cy="3558448"/>
          </a:xfrm>
        </p:spPr>
        <p:txBody>
          <a:bodyPr>
            <a:noAutofit/>
          </a:bodyPr>
          <a:lstStyle/>
          <a:p>
            <a:r>
              <a:rPr lang="uk-UA" sz="3600" b="1" cap="all" dirty="0">
                <a:solidFill>
                  <a:schemeClr val="accent5">
                    <a:lumMod val="50000"/>
                  </a:schemeClr>
                </a:solidFill>
              </a:rPr>
              <a:t>УРОКИ МІСЦЕВИХ ВИБОРІВ в ОТГ 2017</a:t>
            </a:r>
            <a:r>
              <a:rPr lang="ru-RU" sz="3600" b="1" cap="all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cap="al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600" b="1" cap="all" dirty="0">
                <a:solidFill>
                  <a:schemeClr val="accent5">
                    <a:lumMod val="50000"/>
                  </a:schemeClr>
                </a:solidFill>
              </a:rPr>
              <a:t>ТА ШЛЯХИ ПОКРАЩЕННЯ ВИБОРЧОГО </a:t>
            </a:r>
            <a:r>
              <a:rPr lang="uk-UA" sz="3600" b="1" cap="all" dirty="0" smtClean="0">
                <a:solidFill>
                  <a:schemeClr val="accent5">
                    <a:lumMod val="50000"/>
                  </a:schemeClr>
                </a:solidFill>
              </a:rPr>
              <a:t>ЗАКОНОДАВСТВА</a:t>
            </a:r>
            <a:br>
              <a:rPr lang="uk-UA" sz="3600" b="1" cap="all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600" b="1" cap="all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3600" b="1" cap="all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400" b="1" cap="all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2400" b="1" cap="all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400" b="1" cap="all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2400" b="1" cap="all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400" b="1" cap="all" dirty="0" err="1" smtClean="0">
                <a:solidFill>
                  <a:schemeClr val="accent5">
                    <a:lumMod val="50000"/>
                  </a:schemeClr>
                </a:solidFill>
              </a:rPr>
              <a:t>денис</a:t>
            </a:r>
            <a:r>
              <a:rPr lang="uk-UA" sz="2400" b="1" cap="all" dirty="0" smtClean="0">
                <a:solidFill>
                  <a:schemeClr val="accent5">
                    <a:lumMod val="50000"/>
                  </a:schemeClr>
                </a:solidFill>
              </a:rPr>
              <a:t> рибачок</a:t>
            </a:r>
            <a:r>
              <a:rPr lang="ru-RU" sz="3600" b="1" cap="all" dirty="0"/>
              <a:t/>
            </a:r>
            <a:br>
              <a:rPr lang="ru-RU" sz="3600" b="1" cap="all" dirty="0"/>
            </a:br>
            <a:r>
              <a:rPr lang="uk-UA" sz="3600" b="1" dirty="0"/>
              <a:t> </a:t>
            </a:r>
            <a:r>
              <a:rPr lang="uk-UA" sz="2000" dirty="0" smtClean="0"/>
              <a:t>3 </a:t>
            </a:r>
            <a:r>
              <a:rPr lang="uk-UA" sz="2000" dirty="0"/>
              <a:t>листопада 2017 р. | м. КИЇВ</a:t>
            </a:r>
            <a:r>
              <a:rPr lang="uk-UA" sz="1800" dirty="0"/>
              <a:t> | Готель «КИЇВ» | вул. Грушевського, 26/1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899" y="1281294"/>
            <a:ext cx="9144000" cy="800894"/>
          </a:xfrm>
        </p:spPr>
        <p:txBody>
          <a:bodyPr>
            <a:normAutofit/>
          </a:bodyPr>
          <a:lstStyle/>
          <a:p>
            <a:r>
              <a:rPr lang="uk-UA" sz="1800" b="1" cap="all" dirty="0">
                <a:solidFill>
                  <a:schemeClr val="accent5">
                    <a:lumMod val="50000"/>
                  </a:schemeClr>
                </a:solidFill>
              </a:rPr>
              <a:t>круглий стіл</a:t>
            </a:r>
            <a:endParaRPr lang="ru-RU" sz="1800" b="1" cap="al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8368" b="23331"/>
          <a:stretch/>
        </p:blipFill>
        <p:spPr>
          <a:xfrm>
            <a:off x="8996990" y="322645"/>
            <a:ext cx="3253768" cy="735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98" y="5864235"/>
            <a:ext cx="9620322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Фінансування місцевих виборів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Вибори 29.10.17 = 55 млн. грн.</a:t>
            </a:r>
          </a:p>
          <a:p>
            <a:pPr marL="0" indent="0">
              <a:buNone/>
            </a:pPr>
            <a:r>
              <a:rPr lang="uk-UA" dirty="0" smtClean="0"/>
              <a:t>ЗУ №</a:t>
            </a:r>
            <a:r>
              <a:rPr lang="uk-UA" dirty="0"/>
              <a:t>2079 </a:t>
            </a:r>
            <a:r>
              <a:rPr lang="uk-UA" dirty="0" smtClean="0"/>
              <a:t>від 06.06.17 </a:t>
            </a:r>
            <a:r>
              <a:rPr lang="uk-UA" b="1" dirty="0" smtClean="0"/>
              <a:t>«</a:t>
            </a:r>
            <a:r>
              <a:rPr lang="uk-UA" dirty="0" smtClean="0"/>
              <a:t>Про </a:t>
            </a:r>
            <a:r>
              <a:rPr lang="uk-UA" dirty="0"/>
              <a:t>внесення змін до Закону України "Про Державний бюджет України на 2017 </a:t>
            </a:r>
            <a:r>
              <a:rPr lang="uk-UA" dirty="0" smtClean="0"/>
              <a:t>рік»</a:t>
            </a: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042313" y="365126"/>
            <a:ext cx="4149687" cy="725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70" y="3001493"/>
            <a:ext cx="3804930" cy="28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 КВУ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6685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ВРУ, ЦВК та обласним державним адміністраціям, як готуються до ЦВК звернення щодо призначення перших виборів в ОТГ, варто налагодити ефективну комунікацію з метою своєчасного фінансування перших місцевих виборів. </a:t>
            </a:r>
            <a:endParaRPr lang="uk-UA" b="1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319404" y="3787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7" y="3464947"/>
            <a:ext cx="3570714" cy="2397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93" y="3464947"/>
            <a:ext cx="3610686" cy="2397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71" y="3464948"/>
            <a:ext cx="3765579" cy="23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Фінансування виборів старост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ЗУ «Про місцеві вибори»</a:t>
            </a:r>
          </a:p>
          <a:p>
            <a:pPr marL="0" indent="0">
              <a:buNone/>
            </a:pPr>
            <a:r>
              <a:rPr lang="uk-UA" dirty="0" smtClean="0"/>
              <a:t>...</a:t>
            </a:r>
          </a:p>
          <a:p>
            <a:pPr marL="0" indent="0">
              <a:buNone/>
            </a:pPr>
            <a:r>
              <a:rPr lang="uk-UA" dirty="0" smtClean="0"/>
              <a:t>Стаття 68. </a:t>
            </a:r>
            <a:r>
              <a:rPr lang="uk-UA" dirty="0"/>
              <a:t>Фінансування місцевих </a:t>
            </a:r>
            <a:r>
              <a:rPr lang="uk-UA" dirty="0" smtClean="0"/>
              <a:t>виборів</a:t>
            </a:r>
          </a:p>
          <a:p>
            <a:pPr marL="0" indent="0">
              <a:buNone/>
            </a:pPr>
            <a:r>
              <a:rPr lang="uk-UA" dirty="0" smtClean="0"/>
              <a:t>Частина перша абзац другий</a:t>
            </a:r>
          </a:p>
          <a:p>
            <a:pPr marL="0" indent="0">
              <a:buNone/>
            </a:pPr>
            <a:r>
              <a:rPr lang="ru-RU" sz="2000" i="1" dirty="0"/>
              <a:t>«Витрати на підготовку і проведення </a:t>
            </a:r>
            <a:r>
              <a:rPr lang="ru-RU" sz="2000" b="1" i="1" dirty="0"/>
              <a:t>чергових, позачергових, додаткових та перших виборів депутатів, сільських, селищних, міських голів </a:t>
            </a:r>
            <a:r>
              <a:rPr lang="ru-RU" sz="2000" i="1" dirty="0"/>
              <a:t>здійснюються за рахунок </a:t>
            </a:r>
            <a:r>
              <a:rPr lang="ru-RU" sz="2000" b="1" i="1" dirty="0"/>
              <a:t>коштів Державного бюджету України</a:t>
            </a:r>
            <a:r>
              <a:rPr lang="ru-RU" sz="2000" i="1" dirty="0"/>
              <a:t>, </a:t>
            </a:r>
            <a:r>
              <a:rPr lang="ru-RU" sz="2000" i="1" dirty="0" err="1"/>
              <a:t>передбачених</a:t>
            </a:r>
            <a:r>
              <a:rPr lang="ru-RU" sz="2000" i="1" dirty="0"/>
              <a:t> на </a:t>
            </a:r>
            <a:r>
              <a:rPr lang="ru-RU" sz="2000" i="1" dirty="0" err="1"/>
              <a:t>здійснення</a:t>
            </a:r>
            <a:r>
              <a:rPr lang="ru-RU" sz="2000" i="1" dirty="0"/>
              <a:t> Центральною </a:t>
            </a:r>
            <a:r>
              <a:rPr lang="ru-RU" sz="2000" i="1" dirty="0" err="1"/>
              <a:t>виборчою</a:t>
            </a:r>
            <a:r>
              <a:rPr lang="ru-RU" sz="2000" i="1" dirty="0"/>
              <a:t> </a:t>
            </a:r>
            <a:r>
              <a:rPr lang="ru-RU" sz="2000" i="1" dirty="0" err="1"/>
              <a:t>комісією</a:t>
            </a:r>
            <a:r>
              <a:rPr lang="ru-RU" sz="2000" i="1" dirty="0"/>
              <a:t> </a:t>
            </a:r>
            <a:r>
              <a:rPr lang="ru-RU" sz="2000" i="1" dirty="0" err="1"/>
              <a:t>керівництва</a:t>
            </a:r>
            <a:r>
              <a:rPr lang="ru-RU" sz="2000" i="1" dirty="0"/>
              <a:t> та </a:t>
            </a:r>
            <a:r>
              <a:rPr lang="ru-RU" sz="2000" i="1" dirty="0" err="1"/>
              <a:t>управління</a:t>
            </a:r>
            <a:r>
              <a:rPr lang="ru-RU" sz="2000" i="1" dirty="0"/>
              <a:t> у </a:t>
            </a:r>
            <a:r>
              <a:rPr lang="ru-RU" sz="2000" i="1" dirty="0" err="1"/>
              <a:t>сфері</a:t>
            </a:r>
            <a:r>
              <a:rPr lang="ru-RU" sz="2000" i="1" dirty="0"/>
              <a:t> проведення виборів та </a:t>
            </a:r>
            <a:r>
              <a:rPr lang="ru-RU" sz="2000" i="1" dirty="0" err="1" smtClean="0"/>
              <a:t>референдумів</a:t>
            </a:r>
            <a:r>
              <a:rPr lang="ru-RU" sz="2000" i="1" dirty="0" smtClean="0"/>
              <a:t>, </a:t>
            </a:r>
            <a:r>
              <a:rPr lang="uk-UA" sz="2000" b="1" i="1" dirty="0"/>
              <a:t>коштів відповідного місцевого бюджету, отриманих як цільова субвенція з Державного бюджету </a:t>
            </a:r>
            <a:r>
              <a:rPr lang="uk-UA" sz="2000" b="1" i="1" dirty="0" smtClean="0"/>
              <a:t>України</a:t>
            </a:r>
            <a:r>
              <a:rPr lang="uk-UA" sz="2000" i="1" dirty="0" smtClean="0"/>
              <a:t>….</a:t>
            </a:r>
            <a:endParaRPr lang="ru-RU" sz="2000" i="1" dirty="0"/>
          </a:p>
          <a:p>
            <a:pPr marL="0" indent="0">
              <a:buNone/>
            </a:pPr>
            <a:r>
              <a:rPr lang="uk-UA" sz="2000" i="1" dirty="0" smtClean="0"/>
              <a:t>Усі </a:t>
            </a:r>
            <a:r>
              <a:rPr lang="uk-UA" sz="2000" i="1" dirty="0"/>
              <a:t>інші види місцевих виборів проводяться за рахунок коштів відповідних місцевих </a:t>
            </a:r>
            <a:r>
              <a:rPr lang="uk-UA" sz="2000" i="1" dirty="0" smtClean="0"/>
              <a:t>бюджетів…»</a:t>
            </a:r>
            <a:endParaRPr lang="uk-UA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152" b="20517"/>
          <a:stretch/>
        </p:blipFill>
        <p:spPr>
          <a:xfrm>
            <a:off x="8319404" y="378726"/>
            <a:ext cx="4149687" cy="725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396" y="1350060"/>
            <a:ext cx="2790368" cy="18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Постанова КМУ №700 від 14.09.15 «Про </a:t>
            </a:r>
            <a:r>
              <a:rPr lang="uk-UA" dirty="0"/>
              <a:t>затвердження Порядку фінансування виборчих комісій під час підготовки і проведення місцевих </a:t>
            </a:r>
            <a:r>
              <a:rPr lang="uk-UA" dirty="0" smtClean="0"/>
              <a:t>виборів»</a:t>
            </a:r>
          </a:p>
          <a:p>
            <a:pPr marL="0" indent="0">
              <a:buNone/>
            </a:pPr>
            <a:r>
              <a:rPr lang="uk-UA" dirty="0" smtClean="0"/>
              <a:t>…</a:t>
            </a:r>
          </a:p>
          <a:p>
            <a:pPr marL="0" indent="0">
              <a:buNone/>
            </a:pPr>
            <a:r>
              <a:rPr lang="uk-UA" sz="2000" dirty="0" smtClean="0"/>
              <a:t>14. </a:t>
            </a:r>
            <a:r>
              <a:rPr lang="uk-UA" sz="2000" i="1" dirty="0"/>
              <a:t>Витрати на підготовку і проведення </a:t>
            </a:r>
            <a:r>
              <a:rPr lang="uk-UA" sz="2000" b="1" i="1" dirty="0"/>
              <a:t>повторних </a:t>
            </a:r>
            <a:r>
              <a:rPr lang="uk-UA" sz="2000" i="1" dirty="0"/>
              <a:t>виборів депутатів Верховної Ради Автономної Республіки Крим, місцевих рад, сільських, селищних, міських голів, старост сіл, селищ, проміжних виборів депутатів сільської, селищної ради, </a:t>
            </a:r>
            <a:r>
              <a:rPr lang="uk-UA" sz="2000" b="1" i="1" dirty="0"/>
              <a:t>позачергових та перших виборів старост села, селища </a:t>
            </a:r>
            <a:r>
              <a:rPr lang="uk-UA" sz="2000" i="1" dirty="0"/>
              <a:t>здійснюються територіальними виборчими комісіями за рахунок коштів відповідних місцевих бюджетів.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152" b="20517"/>
          <a:stretch/>
        </p:blipFill>
        <p:spPr>
          <a:xfrm>
            <a:off x="8319404" y="378726"/>
            <a:ext cx="4149687" cy="725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378726"/>
            <a:ext cx="3017047" cy="1699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4" y="378726"/>
            <a:ext cx="2751040" cy="17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 КВУ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Внести зміни до ЗУ «Про місцеві вибори», якими забезпечити</a:t>
            </a:r>
            <a:r>
              <a:rPr lang="uk-UA" b="1" dirty="0"/>
              <a:t> </a:t>
            </a:r>
            <a:r>
              <a:rPr lang="uk-UA" b="1" dirty="0" smtClean="0"/>
              <a:t>проведення </a:t>
            </a:r>
            <a:r>
              <a:rPr lang="uk-UA" b="1" dirty="0"/>
              <a:t>повторних, перших та позачергових виборів старост села, селища за рахунок коштів відповідного місцевого бюджету, отриманих як цільова субвенція з Державного бюджету України.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319404" y="3787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Участь партій у виборах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ЗУ «Про місцеві вибори»</a:t>
            </a:r>
          </a:p>
          <a:p>
            <a:pPr marL="0" indent="0">
              <a:buNone/>
            </a:pPr>
            <a:r>
              <a:rPr lang="uk-UA" dirty="0"/>
              <a:t>...</a:t>
            </a:r>
          </a:p>
          <a:p>
            <a:pPr marL="0" indent="0">
              <a:buNone/>
            </a:pPr>
            <a:r>
              <a:rPr lang="uk-UA" dirty="0"/>
              <a:t>Стаття </a:t>
            </a:r>
            <a:r>
              <a:rPr lang="uk-UA" dirty="0" smtClean="0"/>
              <a:t>36. </a:t>
            </a:r>
            <a:r>
              <a:rPr lang="uk-UA" dirty="0"/>
              <a:t>Фінансування місцевих виборів</a:t>
            </a:r>
          </a:p>
          <a:p>
            <a:pPr marL="0" indent="0">
              <a:buNone/>
            </a:pPr>
            <a:r>
              <a:rPr lang="uk-UA" dirty="0"/>
              <a:t>Частина </a:t>
            </a:r>
            <a:r>
              <a:rPr lang="uk-UA" dirty="0" smtClean="0"/>
              <a:t>перша</a:t>
            </a:r>
          </a:p>
          <a:p>
            <a:pPr marL="0" indent="0">
              <a:buNone/>
            </a:pPr>
            <a:r>
              <a:rPr lang="uk-UA" sz="2200" i="1" dirty="0" smtClean="0"/>
              <a:t>«Висування </a:t>
            </a:r>
            <a:r>
              <a:rPr lang="uk-UA" sz="2200" i="1" dirty="0"/>
              <a:t>кандидатів у депутати та на посаду сільського, селищного, міського голови, старости місцевою організацією партії відбувається на підставі цього Закону, статуту політичної партії </a:t>
            </a:r>
            <a:r>
              <a:rPr lang="uk-UA" sz="2200" b="1" i="1" dirty="0"/>
              <a:t>за рішенням вищого керівного органу партії </a:t>
            </a:r>
            <a:r>
              <a:rPr lang="uk-UA" sz="2200" i="1" dirty="0"/>
              <a:t>про участь її місцевих організацій у відповідних чергових та/або позачергових, перших, додаткових виборах, прийнятого після початку виборчого процесу відповідних чергових та/або позачергових, перших, додаткових </a:t>
            </a:r>
            <a:r>
              <a:rPr lang="uk-UA" sz="2200" i="1" dirty="0" smtClean="0"/>
              <a:t>виборів»</a:t>
            </a:r>
            <a:endParaRPr lang="uk-UA" sz="2200" i="1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319404" y="3787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45" y="1685396"/>
            <a:ext cx="1865607" cy="18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Рекомендації КВУ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Спростити механізм участі політичних партій у місцевих виборах, передбачивши, що при </a:t>
            </a:r>
            <a:r>
              <a:rPr lang="uk-UA" b="1" dirty="0"/>
              <a:t>проведенні </a:t>
            </a:r>
            <a:r>
              <a:rPr lang="uk-UA" b="1" dirty="0" smtClean="0"/>
              <a:t>позачергових, перших, додаткових </a:t>
            </a:r>
            <a:r>
              <a:rPr lang="uk-UA" b="1" dirty="0"/>
              <a:t>місцевих виборів рішення про участь місцевих організацій політичної </a:t>
            </a:r>
            <a:r>
              <a:rPr lang="uk-UA" b="1" dirty="0" smtClean="0"/>
              <a:t>партії у виборах </a:t>
            </a:r>
            <a:r>
              <a:rPr lang="uk-UA" b="1" dirty="0"/>
              <a:t>ухвалюється керівним органом партії (відповідно до </a:t>
            </a:r>
            <a:r>
              <a:rPr lang="uk-UA" b="1" dirty="0" smtClean="0"/>
              <a:t>її статуту). У статуті партії має бути визначено один конкретний керівний орган, який матиме повноваження щодо прийняття такого рішення.</a:t>
            </a:r>
          </a:p>
          <a:p>
            <a:pPr marL="0" indent="0">
              <a:buNone/>
            </a:pPr>
            <a:r>
              <a:rPr lang="uk-UA" b="1" dirty="0" smtClean="0"/>
              <a:t>При </a:t>
            </a:r>
            <a:r>
              <a:rPr lang="uk-UA" b="1" dirty="0"/>
              <a:t>проведенні чергових місцевих виборів рішення про </a:t>
            </a:r>
            <a:r>
              <a:rPr lang="uk-UA" b="1" dirty="0" smtClean="0"/>
              <a:t>ухвалюється </a:t>
            </a:r>
            <a:r>
              <a:rPr lang="uk-UA" b="1" dirty="0"/>
              <a:t>вищим керівним органом (з’їздом) </a:t>
            </a:r>
            <a:r>
              <a:rPr lang="uk-UA" b="1" dirty="0" smtClean="0"/>
              <a:t>партії.</a:t>
            </a:r>
            <a:endParaRPr lang="uk-UA" b="1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319404" y="3787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Професійні члени комісій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Одна з найпоширеніших проблем на виборах 29.10.17:</a:t>
            </a:r>
          </a:p>
          <a:p>
            <a:pPr>
              <a:buFontTx/>
              <a:buChar char="-"/>
            </a:pPr>
            <a:r>
              <a:rPr lang="uk-UA" dirty="0" smtClean="0"/>
              <a:t>помилки в </a:t>
            </a:r>
            <a:r>
              <a:rPr lang="uk-UA" dirty="0" smtClean="0"/>
              <a:t>бюлетенях (під загрозу виборчі права громадян)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uk-UA" dirty="0" err="1" smtClean="0">
                <a:solidFill>
                  <a:srgbClr val="FF0000"/>
                </a:solidFill>
              </a:rPr>
              <a:t>Красилівська</a:t>
            </a:r>
            <a:r>
              <a:rPr lang="uk-UA" dirty="0" smtClean="0">
                <a:solidFill>
                  <a:srgbClr val="FF0000"/>
                </a:solidFill>
              </a:rPr>
              <a:t> ОТГ на </a:t>
            </a:r>
            <a:r>
              <a:rPr lang="uk-UA" dirty="0" err="1" smtClean="0">
                <a:solidFill>
                  <a:srgbClr val="FF0000"/>
                </a:solidFill>
              </a:rPr>
              <a:t>Хм</a:t>
            </a:r>
            <a:r>
              <a:rPr lang="uk-UA" dirty="0" smtClean="0">
                <a:solidFill>
                  <a:srgbClr val="FF0000"/>
                </a:solidFill>
              </a:rPr>
              <a:t>, 12 година, 70 бюлетенів)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Бюджет (1 млн. грн.)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uk-UA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319404" y="3787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2" y="3698253"/>
            <a:ext cx="5387686" cy="3038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2" y="3698253"/>
            <a:ext cx="4811976" cy="30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Заміни членів комісій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вибори 25.10.15 – замінено 15% членів ТВК вищого рівня</a:t>
            </a:r>
          </a:p>
          <a:p>
            <a:pPr marL="0" indent="0">
              <a:buNone/>
            </a:pPr>
            <a:r>
              <a:rPr lang="uk-UA" dirty="0" smtClean="0"/>
              <a:t>Заміни керівного складу комісій</a:t>
            </a:r>
          </a:p>
          <a:p>
            <a:pPr>
              <a:buFontTx/>
              <a:buChar char="-"/>
            </a:pPr>
            <a:r>
              <a:rPr lang="uk-UA" dirty="0" smtClean="0"/>
              <a:t>вибори 29.10.17 – напередодні голосування замінено голову </a:t>
            </a:r>
          </a:p>
          <a:p>
            <a:pPr marL="0" indent="0">
              <a:buNone/>
            </a:pPr>
            <a:r>
              <a:rPr lang="uk-UA" dirty="0" err="1" smtClean="0"/>
              <a:t>Слобідсько-Кульчієвецької</a:t>
            </a:r>
            <a:r>
              <a:rPr lang="uk-UA" dirty="0" smtClean="0"/>
              <a:t> ТВК на Хмельниччині (заява про погрози і звернення в поліцію)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042313" y="3651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72" y="3777968"/>
            <a:ext cx="2926080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 КВУ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b="1" dirty="0" smtClean="0"/>
              <a:t>КВУ </a:t>
            </a:r>
            <a:r>
              <a:rPr lang="uk-UA" b="1" dirty="0"/>
              <a:t>вважає, що при реформуванні виборчого законодавства необхідно запровадити систему підготовки професійних членів комісій із відповідною оплатою праці. </a:t>
            </a:r>
            <a:endParaRPr lang="uk-UA" b="1" dirty="0" smtClean="0"/>
          </a:p>
          <a:p>
            <a:pPr marL="514350" indent="-514350">
              <a:buAutoNum type="arabicPeriod"/>
            </a:pPr>
            <a:r>
              <a:rPr lang="uk-UA" b="1" dirty="0" smtClean="0"/>
              <a:t>До </a:t>
            </a:r>
            <a:r>
              <a:rPr lang="uk-UA" b="1" dirty="0"/>
              <a:t>створення професійних виборчих комісій варто врегулювати питання замін їх членів. В</a:t>
            </a:r>
            <a:r>
              <a:rPr lang="uk-UA" b="1" dirty="0" smtClean="0"/>
              <a:t>становити </a:t>
            </a:r>
            <a:r>
              <a:rPr lang="uk-UA" b="1" dirty="0"/>
              <a:t>максимальні строки для проведення замін членів виборчого комісій</a:t>
            </a:r>
            <a:r>
              <a:rPr lang="uk-UA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319404" y="3787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Реєстрація кандидатів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Вибори 29.10.17 (сільський рівень):</a:t>
            </a:r>
          </a:p>
          <a:p>
            <a:pPr>
              <a:buFontTx/>
              <a:buChar char="-"/>
            </a:pPr>
            <a:r>
              <a:rPr lang="uk-UA" dirty="0" smtClean="0"/>
              <a:t>«паралельне» висування кандидатів в кількох одномандатних округах</a:t>
            </a:r>
          </a:p>
          <a:p>
            <a:pPr>
              <a:buFontTx/>
              <a:buChar char="-"/>
            </a:pPr>
            <a:r>
              <a:rPr lang="uk-UA" dirty="0"/>
              <a:t>о</a:t>
            </a:r>
            <a:r>
              <a:rPr lang="uk-UA" dirty="0" smtClean="0"/>
              <a:t>дночасне висування кандидатів</a:t>
            </a:r>
          </a:p>
          <a:p>
            <a:pPr marL="0" indent="0">
              <a:buNone/>
            </a:pPr>
            <a:r>
              <a:rPr lang="uk-UA" dirty="0" smtClean="0"/>
              <a:t>від кількох місцевих організацій </a:t>
            </a:r>
          </a:p>
          <a:p>
            <a:pPr marL="0" indent="0">
              <a:buNone/>
            </a:pPr>
            <a:r>
              <a:rPr lang="uk-UA" dirty="0" smtClean="0"/>
              <a:t>Партій (</a:t>
            </a:r>
            <a:r>
              <a:rPr lang="uk-UA" dirty="0" smtClean="0">
                <a:solidFill>
                  <a:srgbClr val="FF0000"/>
                </a:solidFill>
              </a:rPr>
              <a:t>партія «Громадсько політичний рух В. Наливайченка «Справедливість», </a:t>
            </a:r>
            <a:r>
              <a:rPr lang="uk-UA" dirty="0" err="1" smtClean="0">
                <a:solidFill>
                  <a:srgbClr val="FF0000"/>
                </a:solidFill>
              </a:rPr>
              <a:t>Лановецька</a:t>
            </a:r>
            <a:r>
              <a:rPr lang="uk-UA" dirty="0" smtClean="0">
                <a:solidFill>
                  <a:srgbClr val="FF0000"/>
                </a:solidFill>
              </a:rPr>
              <a:t> міська ОТГ, </a:t>
            </a:r>
            <a:r>
              <a:rPr lang="uk-UA" dirty="0" err="1" smtClean="0">
                <a:solidFill>
                  <a:srgbClr val="FF0000"/>
                </a:solidFill>
              </a:rPr>
              <a:t>Лановецька</a:t>
            </a:r>
            <a:r>
              <a:rPr lang="uk-UA" dirty="0" smtClean="0">
                <a:solidFill>
                  <a:srgbClr val="FF0000"/>
                </a:solidFill>
              </a:rPr>
              <a:t> райрада, ВО «Батьківщина))</a:t>
            </a:r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042313" y="3651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Рекомендації КВУ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b="1" dirty="0"/>
              <a:t>М</a:t>
            </a:r>
            <a:r>
              <a:rPr lang="uk-UA" b="1" dirty="0" smtClean="0"/>
              <a:t>ає </a:t>
            </a:r>
            <a:r>
              <a:rPr lang="uk-UA" b="1" dirty="0"/>
              <a:t>бути проведено інформаційно-просвітницьку кампанію серед членів сільських та селищних виборчих комісій щодо </a:t>
            </a:r>
            <a:r>
              <a:rPr lang="uk-UA" b="1" dirty="0" smtClean="0"/>
              <a:t>ситуацій, пов’язаних із «паралельним висуванням» кандидатів.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Необхідно налагодити </a:t>
            </a:r>
            <a:r>
              <a:rPr lang="uk-UA" b="1" dirty="0"/>
              <a:t>належну </a:t>
            </a:r>
            <a:r>
              <a:rPr lang="uk-UA" b="1" dirty="0" smtClean="0"/>
              <a:t>комунікацію </a:t>
            </a:r>
            <a:r>
              <a:rPr lang="uk-UA" b="1" dirty="0"/>
              <a:t>між ТВК різного рівня задля отримання оперативної інформації та прийняття рішення щодо реєстрації кандидатів.</a:t>
            </a:r>
            <a:r>
              <a:rPr lang="uk-UA" dirty="0"/>
              <a:t> 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b="1" dirty="0" smtClean="0"/>
              <a:t>Передбачити можливість повторної подачі документів на місцевих виборах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042313" y="3651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Вибори в ОТГ з різних районів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dirty="0" smtClean="0"/>
              <a:t>вибори 29.10.17 </a:t>
            </a:r>
          </a:p>
          <a:p>
            <a:pPr marL="0" indent="0">
              <a:buNone/>
            </a:pPr>
            <a:r>
              <a:rPr lang="uk-UA" dirty="0" smtClean="0"/>
              <a:t>(із 201 ОТГ 29 є такими, що </a:t>
            </a:r>
          </a:p>
          <a:p>
            <a:pPr marL="0" indent="0">
              <a:buNone/>
            </a:pPr>
            <a:r>
              <a:rPr lang="uk-UA" dirty="0" smtClean="0"/>
              <a:t>утворені з громад суміжних </a:t>
            </a:r>
          </a:p>
          <a:p>
            <a:pPr marL="0" indent="0">
              <a:buNone/>
            </a:pPr>
            <a:r>
              <a:rPr lang="uk-UA" dirty="0" smtClean="0"/>
              <a:t>районів)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042313" y="3651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5" y="1825625"/>
            <a:ext cx="5051325" cy="3596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1" y="3456937"/>
            <a:ext cx="2253095" cy="22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Вибори в ОТГ з різних районів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ЗУ №1923 від 14.03.17 «Про внесення змін до деяких законодавчих актів України щодо особливостей добровільного об’єднання територіальних громад, розташованих на територіях суміжних районів» </a:t>
            </a:r>
          </a:p>
          <a:p>
            <a:pPr marL="0" indent="0">
              <a:buNone/>
            </a:pPr>
            <a:r>
              <a:rPr lang="uk-UA" dirty="0"/>
              <a:t>Невирішені питання:</a:t>
            </a:r>
          </a:p>
          <a:p>
            <a:pPr marL="0" indent="0">
              <a:buNone/>
            </a:pPr>
            <a:r>
              <a:rPr lang="uk-UA" dirty="0"/>
              <a:t>1) висування кандидатів у депутати рад ОТГ та відповідних голів;</a:t>
            </a:r>
          </a:p>
          <a:p>
            <a:pPr marL="0" indent="0">
              <a:buNone/>
            </a:pPr>
            <a:r>
              <a:rPr lang="uk-UA" dirty="0"/>
              <a:t>2) визначення суб’єктів подання кандидатур до складу ТВК та ДВК;</a:t>
            </a:r>
          </a:p>
          <a:p>
            <a:pPr marL="0" indent="0">
              <a:buNone/>
            </a:pPr>
            <a:r>
              <a:rPr lang="uk-UA" dirty="0"/>
              <a:t>3) визначення суб’єктів формування складу ТВК та суб’єктів утворення ДВК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042313" y="365126"/>
            <a:ext cx="4149687" cy="725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 КВУ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КВУ </a:t>
            </a:r>
            <a:r>
              <a:rPr lang="uk-UA" b="1" dirty="0"/>
              <a:t>закликає Верховну Раду України врегулювати питання проведення перших виборів у об’єднаних громадах з різних районів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у м</a:t>
            </a:r>
            <a:r>
              <a:rPr lang="uk-UA" b="1" dirty="0" err="1"/>
              <a:t>істах</a:t>
            </a:r>
            <a:r>
              <a:rPr lang="uk-UA" b="1" dirty="0"/>
              <a:t> обласного значення, до проведення наступних перших виборів у таких видах громад – 24.12.17.  </a:t>
            </a: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Зокрема, вирішити питання щодо:</a:t>
            </a:r>
          </a:p>
          <a:p>
            <a:pPr marL="0" indent="0">
              <a:buNone/>
            </a:pPr>
            <a:r>
              <a:rPr lang="uk-UA" b="1" dirty="0" smtClean="0"/>
              <a:t> </a:t>
            </a:r>
            <a:r>
              <a:rPr lang="uk-UA" dirty="0"/>
              <a:t>1) висування кандидатів у депутати рад ОТГ та відповідних голів;</a:t>
            </a:r>
          </a:p>
          <a:p>
            <a:pPr marL="0" indent="0">
              <a:buNone/>
            </a:pPr>
            <a:r>
              <a:rPr lang="uk-UA" dirty="0"/>
              <a:t>2) визначення суб’єктів подання кандидатур до складу ТВК та ДВК;</a:t>
            </a:r>
          </a:p>
          <a:p>
            <a:pPr marL="0" indent="0">
              <a:buNone/>
            </a:pPr>
            <a:r>
              <a:rPr lang="uk-UA" dirty="0"/>
              <a:t>3) визначення суб’єктів формування складу ТВК та суб’єктів утворення ДВК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52" b="20517"/>
          <a:stretch/>
        </p:blipFill>
        <p:spPr>
          <a:xfrm>
            <a:off x="8319404" y="378726"/>
            <a:ext cx="4149687" cy="72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0" y="5997737"/>
            <a:ext cx="9614732" cy="9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780</Words>
  <Application>Microsoft Office PowerPoint</Application>
  <PresentationFormat>Широкий екран</PresentationFormat>
  <Paragraphs>71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УРОКИ МІСЦЕВИХ ВИБОРІВ в ОТГ 2017 ТА ШЛЯХИ ПОКРАЩЕННЯ ВИБОРЧОГО ЗАКОНОДАВСТВА    денис рибачок  3 листопада 2017 р. | м. КИЇВ | Готель «КИЇВ» | вул. Грушевського, 26/1 </vt:lpstr>
      <vt:lpstr>Професійні члени комісій</vt:lpstr>
      <vt:lpstr>Заміни членів комісій</vt:lpstr>
      <vt:lpstr>Рекомендації КВУ</vt:lpstr>
      <vt:lpstr>Реєстрація кандидатів</vt:lpstr>
      <vt:lpstr>Рекомендації КВУ</vt:lpstr>
      <vt:lpstr>Вибори в ОТГ з різних районів</vt:lpstr>
      <vt:lpstr>Вибори в ОТГ з різних районів</vt:lpstr>
      <vt:lpstr>Рекомендації КВУ</vt:lpstr>
      <vt:lpstr>Фінансування місцевих виборів</vt:lpstr>
      <vt:lpstr>Рекомендації КВУ</vt:lpstr>
      <vt:lpstr>Фінансування виборів старост</vt:lpstr>
      <vt:lpstr>Презентація PowerPoint</vt:lpstr>
      <vt:lpstr>Рекомендації КВУ</vt:lpstr>
      <vt:lpstr>Участь партій у виборах</vt:lpstr>
      <vt:lpstr>Рекомендації КВУ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МІСЦЕВИХ ВИБОРІВ в ОТГ 2017 ТА ШЛЯХИ ПОКРАЩЕННЯ ВИБОРЧОГО ЗАКОНОДАВСТВА   13 листопада 2017 р. | м. КИЇВ | Готель «КИЇВ» | вул. Грушевського, 26/1</dc:title>
  <dc:creator>User</dc:creator>
  <cp:lastModifiedBy>Користувач Windows</cp:lastModifiedBy>
  <cp:revision>68</cp:revision>
  <dcterms:created xsi:type="dcterms:W3CDTF">2017-11-08T14:54:03Z</dcterms:created>
  <dcterms:modified xsi:type="dcterms:W3CDTF">2017-11-13T09:24:04Z</dcterms:modified>
</cp:coreProperties>
</file>